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image/gif" Extension="gif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y="6858000" cx="12192000"/>
  <p:notesSz cx="7099300" cy="10234600"/>
  <p:embeddedFontLst>
    <p:embeddedFont>
      <p:font typeface="Barlow Condensed SemiBold"/>
      <p:regular r:id="rId47"/>
      <p:bold r:id="rId48"/>
      <p:italic r:id="rId49"/>
      <p:boldItalic r:id="rId50"/>
    </p:embeddedFont>
    <p:embeddedFont>
      <p:font typeface="Poppins"/>
      <p:regular r:id="rId51"/>
      <p:bold r:id="rId52"/>
      <p:italic r:id="rId53"/>
      <p:boldItalic r:id="rId54"/>
    </p:embeddedFont>
    <p:embeddedFont>
      <p:font typeface="Cabin"/>
      <p:regular r:id="rId55"/>
      <p:bold r:id="rId56"/>
      <p:italic r:id="rId57"/>
      <p:boldItalic r:id="rId58"/>
    </p:embeddedFont>
    <p:embeddedFont>
      <p:font typeface="Poppins Medium"/>
      <p:regular r:id="rId59"/>
      <p:bold r:id="rId60"/>
      <p:italic r:id="rId61"/>
      <p:boldItalic r:id="rId62"/>
    </p:embeddedFont>
    <p:embeddedFont>
      <p:font typeface="Helvetica Neue"/>
      <p:regular r:id="rId63"/>
      <p:bold r:id="rId64"/>
      <p:italic r:id="rId65"/>
      <p:boldItalic r:id="rId66"/>
    </p:embeddedFont>
    <p:embeddedFont>
      <p:font typeface="Oswald"/>
      <p:regular r:id="rId67"/>
      <p:bold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9" roundtripDataSignature="AMtx7miRwBKncicdmInP0FRLJtOKCca5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BarlowCondensedSemiBold-bold.fntdata"/><Relationship Id="rId47" Type="http://schemas.openxmlformats.org/officeDocument/2006/relationships/font" Target="fonts/BarlowCondensedSemiBold-regular.fntdata"/><Relationship Id="rId49" Type="http://schemas.openxmlformats.org/officeDocument/2006/relationships/font" Target="fonts/BarlowCondensedSemiBold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PoppinsMedium-boldItalic.fntdata"/><Relationship Id="rId61" Type="http://schemas.openxmlformats.org/officeDocument/2006/relationships/font" Target="fonts/PoppinsMedium-italic.fntdata"/><Relationship Id="rId20" Type="http://schemas.openxmlformats.org/officeDocument/2006/relationships/slide" Target="slides/slide16.xml"/><Relationship Id="rId64" Type="http://schemas.openxmlformats.org/officeDocument/2006/relationships/font" Target="fonts/HelveticaNeue-bold.fntdata"/><Relationship Id="rId63" Type="http://schemas.openxmlformats.org/officeDocument/2006/relationships/font" Target="fonts/HelveticaNeue-regular.fntdata"/><Relationship Id="rId22" Type="http://schemas.openxmlformats.org/officeDocument/2006/relationships/slide" Target="slides/slide18.xml"/><Relationship Id="rId66" Type="http://schemas.openxmlformats.org/officeDocument/2006/relationships/font" Target="fonts/HelveticaNeue-boldItalic.fntdata"/><Relationship Id="rId21" Type="http://schemas.openxmlformats.org/officeDocument/2006/relationships/slide" Target="slides/slide17.xml"/><Relationship Id="rId65" Type="http://schemas.openxmlformats.org/officeDocument/2006/relationships/font" Target="fonts/HelveticaNeue-italic.fntdata"/><Relationship Id="rId24" Type="http://schemas.openxmlformats.org/officeDocument/2006/relationships/slide" Target="slides/slide20.xml"/><Relationship Id="rId68" Type="http://schemas.openxmlformats.org/officeDocument/2006/relationships/font" Target="fonts/Oswald-bold.fntdata"/><Relationship Id="rId23" Type="http://schemas.openxmlformats.org/officeDocument/2006/relationships/slide" Target="slides/slide19.xml"/><Relationship Id="rId67" Type="http://schemas.openxmlformats.org/officeDocument/2006/relationships/font" Target="fonts/Oswald-regular.fntdata"/><Relationship Id="rId60" Type="http://schemas.openxmlformats.org/officeDocument/2006/relationships/font" Target="fonts/PoppinsMedium-bold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customschemas.google.com/relationships/presentationmetadata" Target="meta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Poppins-regular.fntdata"/><Relationship Id="rId50" Type="http://schemas.openxmlformats.org/officeDocument/2006/relationships/font" Target="fonts/BarlowCondensedSemiBold-boldItalic.fntdata"/><Relationship Id="rId53" Type="http://schemas.openxmlformats.org/officeDocument/2006/relationships/font" Target="fonts/Poppins-italic.fntdata"/><Relationship Id="rId52" Type="http://schemas.openxmlformats.org/officeDocument/2006/relationships/font" Target="fonts/Poppins-bold.fntdata"/><Relationship Id="rId11" Type="http://schemas.openxmlformats.org/officeDocument/2006/relationships/slide" Target="slides/slide7.xml"/><Relationship Id="rId55" Type="http://schemas.openxmlformats.org/officeDocument/2006/relationships/font" Target="fonts/Cabin-regular.fntdata"/><Relationship Id="rId10" Type="http://schemas.openxmlformats.org/officeDocument/2006/relationships/slide" Target="slides/slide6.xml"/><Relationship Id="rId54" Type="http://schemas.openxmlformats.org/officeDocument/2006/relationships/font" Target="fonts/Poppins-boldItalic.fntdata"/><Relationship Id="rId13" Type="http://schemas.openxmlformats.org/officeDocument/2006/relationships/slide" Target="slides/slide9.xml"/><Relationship Id="rId57" Type="http://schemas.openxmlformats.org/officeDocument/2006/relationships/font" Target="fonts/Cabin-italic.fntdata"/><Relationship Id="rId12" Type="http://schemas.openxmlformats.org/officeDocument/2006/relationships/slide" Target="slides/slide8.xml"/><Relationship Id="rId56" Type="http://schemas.openxmlformats.org/officeDocument/2006/relationships/font" Target="fonts/Cabin-bold.fntdata"/><Relationship Id="rId15" Type="http://schemas.openxmlformats.org/officeDocument/2006/relationships/slide" Target="slides/slide11.xml"/><Relationship Id="rId59" Type="http://schemas.openxmlformats.org/officeDocument/2006/relationships/font" Target="fonts/PoppinsMedium-regular.fntdata"/><Relationship Id="rId14" Type="http://schemas.openxmlformats.org/officeDocument/2006/relationships/slide" Target="slides/slide10.xml"/><Relationship Id="rId58" Type="http://schemas.openxmlformats.org/officeDocument/2006/relationships/font" Target="fonts/Cabin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076363" cy="513508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4021294" y="0"/>
            <a:ext cx="3076363" cy="513508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79425" y="1279525"/>
            <a:ext cx="6140450" cy="3454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  <p:extLst>
    <p:ext uri="{620B2872-D7B9-4A21-9093-7833F8D536E1}">
      <p15:sldGuideLst>
        <p15:guide id="1" orient="horz" pos="3223">
          <p15:clr>
            <a:srgbClr val="F26B43"/>
          </p15:clr>
        </p15:guide>
        <p15:guide id="2" pos="2236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ardot.bcorporation.net/bcorpperformance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 txBox="1"/>
          <p:nvPr>
            <p:ph idx="1" type="body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:notes"/>
          <p:cNvSpPr/>
          <p:nvPr>
            <p:ph idx="2" type="sldImg"/>
          </p:nvPr>
        </p:nvSpPr>
        <p:spPr>
          <a:xfrm>
            <a:off x="479425" y="1279525"/>
            <a:ext cx="6140450" cy="3454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c3f06e8f3e_5_45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2c3f06e8f3e_5_45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c3f06e8f3e_5_69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2c3f06e8f3e_5_69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c3d6872dfe_1_17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2c3d6872dfe_1_17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c46f82db7f_1_6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c46f82db7f_1_6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2c46f82db7f_1_6:notes"/>
          <p:cNvSpPr txBox="1"/>
          <p:nvPr>
            <p:ph idx="12" type="sldNum"/>
          </p:nvPr>
        </p:nvSpPr>
        <p:spPr>
          <a:xfrm>
            <a:off x="4021294" y="9721107"/>
            <a:ext cx="3076500" cy="513600"/>
          </a:xfrm>
          <a:prstGeom prst="rect">
            <a:avLst/>
          </a:prstGeom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c4b07f745a_1_94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c4b07f745a_1_94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2c4b07f745a_1_94:notes"/>
          <p:cNvSpPr txBox="1"/>
          <p:nvPr>
            <p:ph idx="12" type="sldNum"/>
          </p:nvPr>
        </p:nvSpPr>
        <p:spPr>
          <a:xfrm>
            <a:off x="4021294" y="9721107"/>
            <a:ext cx="3076500" cy="513600"/>
          </a:xfrm>
          <a:prstGeom prst="rect">
            <a:avLst/>
          </a:prstGeom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c4b07f745a_1_76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c4b07f745a_1_76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2c4b07f745a_1_76:notes"/>
          <p:cNvSpPr txBox="1"/>
          <p:nvPr>
            <p:ph idx="12" type="sldNum"/>
          </p:nvPr>
        </p:nvSpPr>
        <p:spPr>
          <a:xfrm>
            <a:off x="4021294" y="9721107"/>
            <a:ext cx="3076500" cy="513600"/>
          </a:xfrm>
          <a:prstGeom prst="rect">
            <a:avLst/>
          </a:prstGeom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c4b07f745a_1_14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c4b07f745a_1_14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-288925" lvl="0" marL="4572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950"/>
              <a:buFont typeface="Times New Roman"/>
              <a:buChar char="●"/>
            </a:pPr>
            <a:r>
              <a:t/>
            </a:r>
            <a:endParaRPr sz="9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95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2"/>
              </a:rPr>
              <a:t>Download a summary of the research here</a:t>
            </a:r>
            <a:endParaRPr b="1" sz="950" u="sng">
              <a:solidFill>
                <a:schemeClr val="hlink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50">
                <a:latin typeface="Arial"/>
                <a:ea typeface="Arial"/>
                <a:cs typeface="Arial"/>
                <a:sym typeface="Arial"/>
              </a:rPr>
              <a:t>Millennials, who will comprise 75 percent of the global workforce by 2025, want to work for organisations that foster innovative thinking, develop their skills, and make a positive contribution to society. </a:t>
            </a:r>
            <a:endParaRPr sz="15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550">
                <a:latin typeface="Arial"/>
                <a:ea typeface="Arial"/>
                <a:cs typeface="Arial"/>
                <a:sym typeface="Arial"/>
              </a:rPr>
              <a:t>The Deloitte Millennial Survey, 2023</a:t>
            </a:r>
            <a:endParaRPr sz="9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2c4b07f745a_1_14:notes"/>
          <p:cNvSpPr txBox="1"/>
          <p:nvPr>
            <p:ph idx="12" type="sldNum"/>
          </p:nvPr>
        </p:nvSpPr>
        <p:spPr>
          <a:xfrm>
            <a:off x="4021294" y="9721107"/>
            <a:ext cx="3076500" cy="513600"/>
          </a:xfrm>
          <a:prstGeom prst="rect">
            <a:avLst/>
          </a:prstGeom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c5231e8832_2_4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c5231e8832_2_4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Its becoming more synonymous for good businesses, There are great brands on this slide. One thing common is that all our Bcorp. There is most certainly a brand appeal and association that comes with B corp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2c5231e8832_2_4:notes"/>
          <p:cNvSpPr txBox="1"/>
          <p:nvPr>
            <p:ph idx="12" type="sldNum"/>
          </p:nvPr>
        </p:nvSpPr>
        <p:spPr>
          <a:xfrm>
            <a:off x="4021294" y="9721107"/>
            <a:ext cx="3076500" cy="513600"/>
          </a:xfrm>
          <a:prstGeom prst="rect">
            <a:avLst/>
          </a:prstGeom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c4b07f745a_1_85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c4b07f745a_1_85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Crowded area - lots of certifications for different things - building, product and company wide. B Corp is positioned as a consuming facing certification but is growing interest to shareholders and stakeholders.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en-GB" sz="1100">
                <a:latin typeface="Arial"/>
                <a:ea typeface="Arial"/>
                <a:cs typeface="Arial"/>
                <a:sym typeface="Arial"/>
              </a:rPr>
              <a:t>BBMG research showed 73&amp; of consumers care about the company and not just the product when making purchasing 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g2c4b07f745a_1_85:notes"/>
          <p:cNvSpPr txBox="1"/>
          <p:nvPr>
            <p:ph idx="12" type="sldNum"/>
          </p:nvPr>
        </p:nvSpPr>
        <p:spPr>
          <a:xfrm>
            <a:off x="4021294" y="9721107"/>
            <a:ext cx="3076500" cy="513600"/>
          </a:xfrm>
          <a:prstGeom prst="rect">
            <a:avLst/>
          </a:prstGeom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c4b07f745a_1_27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c4b07f745a_1_27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Demonstration of market leading </a:t>
            </a:r>
            <a:endParaRPr/>
          </a:p>
        </p:txBody>
      </p:sp>
      <p:sp>
        <p:nvSpPr>
          <p:cNvPr id="342" name="Google Shape;342;g2c4b07f745a_1_27:notes"/>
          <p:cNvSpPr txBox="1"/>
          <p:nvPr>
            <p:ph idx="12" type="sldNum"/>
          </p:nvPr>
        </p:nvSpPr>
        <p:spPr>
          <a:xfrm>
            <a:off x="4021294" y="9721107"/>
            <a:ext cx="3076500" cy="513600"/>
          </a:xfrm>
          <a:prstGeom prst="rect">
            <a:avLst/>
          </a:prstGeom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 txBox="1"/>
          <p:nvPr>
            <p:ph idx="1" type="body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2:notes"/>
          <p:cNvSpPr/>
          <p:nvPr>
            <p:ph idx="2" type="sldImg"/>
          </p:nvPr>
        </p:nvSpPr>
        <p:spPr>
          <a:xfrm>
            <a:off x="479425" y="1279525"/>
            <a:ext cx="6140450" cy="3454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c3d6872dfe_1_24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latin typeface="Poppins"/>
                <a:ea typeface="Poppins"/>
                <a:cs typeface="Poppins"/>
                <a:sym typeface="Poppins"/>
              </a:rPr>
              <a:t>Key points: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A4A49"/>
              </a:buClr>
              <a:buSzPts val="1400"/>
              <a:buFont typeface="Poppins"/>
              <a:buChar char="•"/>
            </a:pPr>
            <a:r>
              <a:rPr lang="en-GB" sz="1400">
                <a:solidFill>
                  <a:srgbClr val="4A4A49"/>
                </a:solidFill>
                <a:latin typeface="Poppins"/>
                <a:ea typeface="Poppins"/>
                <a:cs typeface="Poppins"/>
                <a:sym typeface="Poppins"/>
              </a:rPr>
              <a:t>Certification cycles &amp; the recertification process</a:t>
            </a:r>
            <a:endParaRPr sz="1400">
              <a:solidFill>
                <a:srgbClr val="4A4A4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A4A49"/>
              </a:buClr>
              <a:buSzPts val="1400"/>
              <a:buFont typeface="Poppins"/>
              <a:buChar char="•"/>
            </a:pPr>
            <a:r>
              <a:rPr lang="en-GB" sz="1400">
                <a:solidFill>
                  <a:srgbClr val="4A4A49"/>
                </a:solidFill>
                <a:latin typeface="Poppins"/>
                <a:ea typeface="Poppins"/>
                <a:cs typeface="Poppins"/>
                <a:sym typeface="Poppins"/>
              </a:rPr>
              <a:t>Collective responsibility</a:t>
            </a:r>
            <a:endParaRPr sz="1400">
              <a:solidFill>
                <a:srgbClr val="4A4A4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A4A49"/>
              </a:buClr>
              <a:buSzPts val="1400"/>
              <a:buFont typeface="Poppins"/>
              <a:buChar char="•"/>
            </a:pPr>
            <a:r>
              <a:rPr lang="en-GB" sz="1400">
                <a:solidFill>
                  <a:srgbClr val="4A4A49"/>
                </a:solidFill>
                <a:latin typeface="Poppins"/>
                <a:ea typeface="Poppins"/>
                <a:cs typeface="Poppins"/>
                <a:sym typeface="Poppins"/>
              </a:rPr>
              <a:t>Keeping up momentum </a:t>
            </a:r>
            <a:endParaRPr sz="1400">
              <a:solidFill>
                <a:srgbClr val="4A4A4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A4A49"/>
              </a:buClr>
              <a:buSzPts val="1400"/>
              <a:buFont typeface="Poppins"/>
              <a:buChar char="•"/>
            </a:pPr>
            <a:r>
              <a:rPr lang="en-GB" sz="1400">
                <a:solidFill>
                  <a:srgbClr val="4A4A49"/>
                </a:solidFill>
                <a:latin typeface="Poppins"/>
                <a:ea typeface="Poppins"/>
                <a:cs typeface="Poppins"/>
                <a:sym typeface="Poppins"/>
              </a:rPr>
              <a:t>Evidencing progress</a:t>
            </a:r>
            <a:endParaRPr sz="1400">
              <a:solidFill>
                <a:srgbClr val="4A4A4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A4A49"/>
              </a:buClr>
              <a:buSzPts val="1400"/>
              <a:buFont typeface="Poppins"/>
              <a:buChar char="•"/>
            </a:pPr>
            <a:r>
              <a:rPr lang="en-GB" sz="1400" strike="sngStrike">
                <a:solidFill>
                  <a:srgbClr val="4A4A49"/>
                </a:solidFill>
                <a:latin typeface="Poppins"/>
                <a:ea typeface="Poppins"/>
                <a:cs typeface="Poppins"/>
                <a:sym typeface="Poppins"/>
              </a:rPr>
              <a:t>Unlocking Impact Business Models for growth </a:t>
            </a:r>
            <a:endParaRPr strike="sngStrike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51" name="Google Shape;351;g2c3d6872dfe_1_24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c483862401_0_0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g2c483862401_0_0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c483862401_0_49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g2c483862401_0_49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c483862401_0_77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2c483862401_0_77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c483862401_0_91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g2c483862401_0_91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c3d6872dfe_1_33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g2c3d6872dfe_1_33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c3d6872dfe_2_18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g2c3d6872dfe_2_18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c4efd22a69_0_50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g2c4efd22a69_0_50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c4efd22a69_0_69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g2c4efd22a69_0_69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c4efd22a69_0_79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g2c4efd22a69_0_79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c3d6872dfe_1_9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g2c3d6872dfe_1_9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c4efd22a69_0_91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g2c4efd22a69_0_91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c4efd22a69_0_102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2c4efd22a69_0_102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c4efd22a69_0_114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g2c4efd22a69_0_114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c4efd22a69_1_0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g2c4efd22a69_1_0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c4efd22a69_1_11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g2c4efd22a69_1_11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c4efd22a69_1_25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g2c4efd22a69_1_25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2c4efd22a69_1_69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g2c4efd22a69_1_69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c4efd22a69_1_47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g2c4efd22a69_1_47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c4efd22a69_1_56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g2c4efd22a69_1_56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c3d6872dfe_1_39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g2c3d6872dfe_1_39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:notes"/>
          <p:cNvSpPr txBox="1"/>
          <p:nvPr>
            <p:ph idx="1" type="body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5:notes"/>
          <p:cNvSpPr/>
          <p:nvPr>
            <p:ph idx="2" type="sldImg"/>
          </p:nvPr>
        </p:nvSpPr>
        <p:spPr>
          <a:xfrm>
            <a:off x="479425" y="1279525"/>
            <a:ext cx="6140450" cy="3454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2c4efd22a69_0_29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g2c4efd22a69_0_29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0:notes"/>
          <p:cNvSpPr txBox="1"/>
          <p:nvPr>
            <p:ph idx="1" type="body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30:notes"/>
          <p:cNvSpPr/>
          <p:nvPr>
            <p:ph idx="2" type="sldImg"/>
          </p:nvPr>
        </p:nvSpPr>
        <p:spPr>
          <a:xfrm>
            <a:off x="479425" y="1279525"/>
            <a:ext cx="6140450" cy="3454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c3d6872dfe_2_27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2c3d6872dfe_2_27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g2c3d6872dfe_2_27:notes"/>
          <p:cNvSpPr txBox="1"/>
          <p:nvPr>
            <p:ph idx="12" type="sldNum"/>
          </p:nvPr>
        </p:nvSpPr>
        <p:spPr>
          <a:xfrm>
            <a:off x="4021294" y="9721107"/>
            <a:ext cx="3076500" cy="513600"/>
          </a:xfrm>
          <a:prstGeom prst="rect">
            <a:avLst/>
          </a:prstGeom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c4efd22a69_0_2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2c4efd22a69_0_2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:notes"/>
          <p:cNvSpPr txBox="1"/>
          <p:nvPr>
            <p:ph idx="1" type="body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:notes"/>
          <p:cNvSpPr/>
          <p:nvPr>
            <p:ph idx="2" type="sldImg"/>
          </p:nvPr>
        </p:nvSpPr>
        <p:spPr>
          <a:xfrm>
            <a:off x="479425" y="1279525"/>
            <a:ext cx="6140450" cy="3454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c3d6872dfe_1_45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2c3d6872dfe_1_45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c3f06e8f3e_5_7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2c3f06e8f3e_5_7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c3f06e8f3e_5_24:notes"/>
          <p:cNvSpPr txBox="1"/>
          <p:nvPr>
            <p:ph idx="1" type="body"/>
          </p:nvPr>
        </p:nvSpPr>
        <p:spPr>
          <a:xfrm>
            <a:off x="709930" y="4925407"/>
            <a:ext cx="5679300" cy="4029900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2c3f06e8f3e_5_24:notes"/>
          <p:cNvSpPr/>
          <p:nvPr>
            <p:ph idx="2" type="sldImg"/>
          </p:nvPr>
        </p:nvSpPr>
        <p:spPr>
          <a:xfrm>
            <a:off x="479425" y="1279525"/>
            <a:ext cx="6140400" cy="345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c3d6872dfe_2_37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5" name="Google Shape;15;g2c3d6872dfe_2_37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6" name="Google Shape;16;g2c3d6872dfe_2_3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c3d6872dfe_2_72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g2c3d6872dfe_2_72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1" name="Google Shape;51;g2c3d6872dfe_2_7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c3d6872dfe_2_7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c3d6872dfe_2_78"/>
          <p:cNvSpPr txBox="1"/>
          <p:nvPr>
            <p:ph idx="1" type="subTitle"/>
          </p:nvPr>
        </p:nvSpPr>
        <p:spPr>
          <a:xfrm>
            <a:off x="395288" y="909639"/>
            <a:ext cx="10440900" cy="18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6" name="Google Shape;56;g2c3d6872dfe_2_78"/>
          <p:cNvSpPr txBox="1"/>
          <p:nvPr>
            <p:ph type="title"/>
          </p:nvPr>
        </p:nvSpPr>
        <p:spPr>
          <a:xfrm>
            <a:off x="395288" y="249238"/>
            <a:ext cx="114015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a_Heading &amp; strapline &amp; caption">
  <p:cSld name="2a_Heading &amp; strapline &amp; caption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c3d6872dfe_2_81"/>
          <p:cNvSpPr txBox="1"/>
          <p:nvPr>
            <p:ph idx="1" type="body"/>
          </p:nvPr>
        </p:nvSpPr>
        <p:spPr>
          <a:xfrm>
            <a:off x="395287" y="6189663"/>
            <a:ext cx="94806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/>
            </a:lvl1pPr>
            <a:lvl2pPr indent="-3429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9" name="Google Shape;59;g2c3d6872dfe_2_81"/>
          <p:cNvSpPr txBox="1"/>
          <p:nvPr>
            <p:ph type="title"/>
          </p:nvPr>
        </p:nvSpPr>
        <p:spPr>
          <a:xfrm>
            <a:off x="395288" y="249238"/>
            <a:ext cx="11401500" cy="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60" name="Google Shape;60;g2c3d6872dfe_2_81"/>
          <p:cNvSpPr txBox="1"/>
          <p:nvPr>
            <p:ph idx="2" type="body"/>
          </p:nvPr>
        </p:nvSpPr>
        <p:spPr>
          <a:xfrm>
            <a:off x="395288" y="645238"/>
            <a:ext cx="11401500" cy="8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/>
            </a:lvl1pPr>
            <a:lvl2pPr indent="-3429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b_Heading &amp; strapline &amp; caption (no logo)">
  <p:cSld name="2b_Heading &amp; strapline &amp; caption (no logo)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c3d6872dfe_2_85"/>
          <p:cNvSpPr txBox="1"/>
          <p:nvPr>
            <p:ph type="title"/>
          </p:nvPr>
        </p:nvSpPr>
        <p:spPr>
          <a:xfrm>
            <a:off x="395288" y="249238"/>
            <a:ext cx="11401500" cy="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63" name="Google Shape;63;g2c3d6872dfe_2_85"/>
          <p:cNvSpPr txBox="1"/>
          <p:nvPr>
            <p:ph idx="1" type="body"/>
          </p:nvPr>
        </p:nvSpPr>
        <p:spPr>
          <a:xfrm>
            <a:off x="395287" y="6189663"/>
            <a:ext cx="94806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/>
            </a:lvl1pPr>
            <a:lvl2pPr indent="-3429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64" name="Google Shape;64;g2c3d6872dfe_2_85"/>
          <p:cNvSpPr txBox="1"/>
          <p:nvPr>
            <p:ph idx="2" type="body"/>
          </p:nvPr>
        </p:nvSpPr>
        <p:spPr>
          <a:xfrm>
            <a:off x="395288" y="645238"/>
            <a:ext cx="11401500" cy="8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/>
            </a:lvl1pPr>
            <a:lvl2pPr indent="-342900" lvl="1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2c3d6872dfe_2_41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g2c3d6872dfe_2_4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c3d6872dfe_2_4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2" name="Google Shape;22;g2c3d6872dfe_2_44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3" name="Google Shape;23;g2c3d6872dfe_2_4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c3d6872dfe_2_48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6" name="Google Shape;26;g2c3d6872dfe_2_48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7" name="Google Shape;27;g2c3d6872dfe_2_48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8" name="Google Shape;28;g2c3d6872dfe_2_4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c3d6872dfe_2_5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1" name="Google Shape;31;g2c3d6872dfe_2_5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c3d6872dfe_2_56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4" name="Google Shape;34;g2c3d6872dfe_2_56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5" name="Google Shape;35;g2c3d6872dfe_2_5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c3d6872dfe_2_60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8" name="Google Shape;38;g2c3d6872dfe_2_6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c3d6872dfe_2_63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g2c3d6872dfe_2_63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42" name="Google Shape;42;g2c3d6872dfe_2_63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3" name="Google Shape;43;g2c3d6872dfe_2_63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4" name="Google Shape;44;g2c3d6872dfe_2_6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c3d6872dfe_2_69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7" name="Google Shape;47;g2c3d6872dfe_2_6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c3d6872dfe_2_3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Google Shape;11;g2c3d6872dfe_2_33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Google Shape;12;g2c3d6872dfe_2_3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2.png"/><Relationship Id="rId4" Type="http://schemas.openxmlformats.org/officeDocument/2006/relationships/image" Target="../media/image1.png"/><Relationship Id="rId5" Type="http://schemas.openxmlformats.org/officeDocument/2006/relationships/image" Target="../media/image66.png"/><Relationship Id="rId6" Type="http://schemas.openxmlformats.org/officeDocument/2006/relationships/image" Target="../media/image77.png"/><Relationship Id="rId7" Type="http://schemas.openxmlformats.org/officeDocument/2006/relationships/image" Target="../media/image75.png"/><Relationship Id="rId8" Type="http://schemas.openxmlformats.org/officeDocument/2006/relationships/image" Target="../media/image8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66.png"/><Relationship Id="rId5" Type="http://schemas.openxmlformats.org/officeDocument/2006/relationships/image" Target="../media/image7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76.png"/><Relationship Id="rId5" Type="http://schemas.openxmlformats.org/officeDocument/2006/relationships/image" Target="../media/image78.png"/><Relationship Id="rId6" Type="http://schemas.openxmlformats.org/officeDocument/2006/relationships/image" Target="../media/image8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6.png"/><Relationship Id="rId4" Type="http://schemas.openxmlformats.org/officeDocument/2006/relationships/image" Target="../media/image1.png"/><Relationship Id="rId5" Type="http://schemas.openxmlformats.org/officeDocument/2006/relationships/image" Target="../media/image7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2.png"/><Relationship Id="rId4" Type="http://schemas.openxmlformats.org/officeDocument/2006/relationships/image" Target="../media/image1.png"/><Relationship Id="rId5" Type="http://schemas.openxmlformats.org/officeDocument/2006/relationships/image" Target="../media/image7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9.png"/><Relationship Id="rId4" Type="http://schemas.openxmlformats.org/officeDocument/2006/relationships/image" Target="../media/image1.png"/><Relationship Id="rId5" Type="http://schemas.openxmlformats.org/officeDocument/2006/relationships/image" Target="../media/image7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2.png"/><Relationship Id="rId4" Type="http://schemas.openxmlformats.org/officeDocument/2006/relationships/image" Target="../media/image1.png"/><Relationship Id="rId5" Type="http://schemas.openxmlformats.org/officeDocument/2006/relationships/image" Target="../media/image7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5.png"/><Relationship Id="rId4" Type="http://schemas.openxmlformats.org/officeDocument/2006/relationships/image" Target="../media/image1.png"/><Relationship Id="rId5" Type="http://schemas.openxmlformats.org/officeDocument/2006/relationships/image" Target="../media/image7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1.png"/><Relationship Id="rId4" Type="http://schemas.openxmlformats.org/officeDocument/2006/relationships/image" Target="../media/image1.png"/><Relationship Id="rId5" Type="http://schemas.openxmlformats.org/officeDocument/2006/relationships/image" Target="../media/image89.png"/><Relationship Id="rId6" Type="http://schemas.openxmlformats.org/officeDocument/2006/relationships/image" Target="../media/image9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7.png"/><Relationship Id="rId4" Type="http://schemas.openxmlformats.org/officeDocument/2006/relationships/image" Target="../media/image1.png"/><Relationship Id="rId5" Type="http://schemas.openxmlformats.org/officeDocument/2006/relationships/image" Target="../media/image74.png"/><Relationship Id="rId6" Type="http://schemas.openxmlformats.org/officeDocument/2006/relationships/image" Target="../media/image8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7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0.jpg"/><Relationship Id="rId4" Type="http://schemas.openxmlformats.org/officeDocument/2006/relationships/image" Target="../media/image112.png"/><Relationship Id="rId5" Type="http://schemas.openxmlformats.org/officeDocument/2006/relationships/image" Target="../media/image1.png"/><Relationship Id="rId6" Type="http://schemas.openxmlformats.org/officeDocument/2006/relationships/image" Target="../media/image74.png"/><Relationship Id="rId7" Type="http://schemas.openxmlformats.org/officeDocument/2006/relationships/image" Target="../media/image9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9.gif"/><Relationship Id="rId4" Type="http://schemas.openxmlformats.org/officeDocument/2006/relationships/image" Target="../media/image1.png"/><Relationship Id="rId5" Type="http://schemas.openxmlformats.org/officeDocument/2006/relationships/image" Target="../media/image7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hyperlink" Target="https://pardot.bcorporation.net/l/39792/2019-11-19/95x7d4/39792/223829/Writing_an_Annual_Impact_Report_by_B_Lab_UK.pdf" TargetMode="External"/><Relationship Id="rId5" Type="http://schemas.openxmlformats.org/officeDocument/2006/relationships/hyperlink" Target="https://docs.google.com/presentation/d/1egPO45KBRV8zNtyGvk1HtqzJQpAierVNhAjAeIfrfY8/edit#slide=id.g1367afcf833_0_12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9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9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Relationship Id="rId4" Type="http://schemas.openxmlformats.org/officeDocument/2006/relationships/image" Target="../media/image90.png"/><Relationship Id="rId5" Type="http://schemas.openxmlformats.org/officeDocument/2006/relationships/hyperlink" Target="https://drive.google.com/file/d/1A13RKHrKMtApkdLjmcS4Y1HSqGGeoa12/view" TargetMode="External"/><Relationship Id="rId6" Type="http://schemas.openxmlformats.org/officeDocument/2006/relationships/image" Target="../media/image11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Relationship Id="rId4" Type="http://schemas.openxmlformats.org/officeDocument/2006/relationships/image" Target="../media/image90.png"/><Relationship Id="rId5" Type="http://schemas.openxmlformats.org/officeDocument/2006/relationships/image" Target="../media/image9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Relationship Id="rId4" Type="http://schemas.openxmlformats.org/officeDocument/2006/relationships/image" Target="../media/image90.png"/><Relationship Id="rId5" Type="http://schemas.openxmlformats.org/officeDocument/2006/relationships/image" Target="../media/image96.png"/><Relationship Id="rId6" Type="http://schemas.openxmlformats.org/officeDocument/2006/relationships/image" Target="../media/image10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Relationship Id="rId4" Type="http://schemas.openxmlformats.org/officeDocument/2006/relationships/image" Target="../media/image90.png"/><Relationship Id="rId5" Type="http://schemas.openxmlformats.org/officeDocument/2006/relationships/image" Target="../media/image10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Relationship Id="rId4" Type="http://schemas.openxmlformats.org/officeDocument/2006/relationships/image" Target="../media/image9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Relationship Id="rId4" Type="http://schemas.openxmlformats.org/officeDocument/2006/relationships/image" Target="../media/image90.png"/><Relationship Id="rId5" Type="http://schemas.openxmlformats.org/officeDocument/2006/relationships/image" Target="../media/image107.png"/><Relationship Id="rId6" Type="http://schemas.openxmlformats.org/officeDocument/2006/relationships/image" Target="../media/image10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Relationship Id="rId4" Type="http://schemas.openxmlformats.org/officeDocument/2006/relationships/image" Target="../media/image90.png"/><Relationship Id="rId5" Type="http://schemas.openxmlformats.org/officeDocument/2006/relationships/image" Target="../media/image98.png"/><Relationship Id="rId6" Type="http://schemas.openxmlformats.org/officeDocument/2006/relationships/image" Target="../media/image10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Relationship Id="rId4" Type="http://schemas.openxmlformats.org/officeDocument/2006/relationships/image" Target="../media/image90.png"/><Relationship Id="rId5" Type="http://schemas.openxmlformats.org/officeDocument/2006/relationships/hyperlink" Target="http://drive.google.com/file/d/1uMS2Gu3uj0yjvrB5QVvEsD_g8ehBFOof/view" TargetMode="External"/><Relationship Id="rId6" Type="http://schemas.openxmlformats.org/officeDocument/2006/relationships/image" Target="../media/image9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Relationship Id="rId4" Type="http://schemas.openxmlformats.org/officeDocument/2006/relationships/image" Target="../media/image90.png"/><Relationship Id="rId5" Type="http://schemas.openxmlformats.org/officeDocument/2006/relationships/image" Target="../media/image10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Relationship Id="rId4" Type="http://schemas.openxmlformats.org/officeDocument/2006/relationships/image" Target="../media/image9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png"/><Relationship Id="rId4" Type="http://schemas.openxmlformats.org/officeDocument/2006/relationships/image" Target="../media/image90.png"/><Relationship Id="rId5" Type="http://schemas.openxmlformats.org/officeDocument/2006/relationships/image" Target="../media/image95.png"/><Relationship Id="rId6" Type="http://schemas.openxmlformats.org/officeDocument/2006/relationships/image" Target="../media/image10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40" Type="http://schemas.openxmlformats.org/officeDocument/2006/relationships/image" Target="../media/image67.jpg"/><Relationship Id="rId42" Type="http://schemas.openxmlformats.org/officeDocument/2006/relationships/image" Target="../media/image36.jpg"/><Relationship Id="rId41" Type="http://schemas.openxmlformats.org/officeDocument/2006/relationships/image" Target="../media/image48.jpg"/><Relationship Id="rId44" Type="http://schemas.openxmlformats.org/officeDocument/2006/relationships/image" Target="../media/image42.png"/><Relationship Id="rId43" Type="http://schemas.openxmlformats.org/officeDocument/2006/relationships/image" Target="../media/image46.png"/><Relationship Id="rId46" Type="http://schemas.openxmlformats.org/officeDocument/2006/relationships/image" Target="../media/image44.png"/><Relationship Id="rId45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vmlDrawing" Target="../drawings/vmlDrawing1.vml"/><Relationship Id="rId4" Type="http://schemas.openxmlformats.org/officeDocument/2006/relationships/image" Target="../media/image21.png"/><Relationship Id="rId9" Type="http://schemas.openxmlformats.org/officeDocument/2006/relationships/image" Target="../media/image6.png"/><Relationship Id="rId48" Type="http://schemas.openxmlformats.org/officeDocument/2006/relationships/image" Target="../media/image38.png"/><Relationship Id="rId47" Type="http://schemas.openxmlformats.org/officeDocument/2006/relationships/image" Target="../media/image51.png"/><Relationship Id="rId49" Type="http://schemas.openxmlformats.org/officeDocument/2006/relationships/image" Target="../media/image41.png"/><Relationship Id="rId5" Type="http://schemas.openxmlformats.org/officeDocument/2006/relationships/image" Target="../media/image94.jpg"/><Relationship Id="rId6" Type="http://schemas.openxmlformats.org/officeDocument/2006/relationships/image" Target="../media/image11.png"/><Relationship Id="rId7" Type="http://schemas.openxmlformats.org/officeDocument/2006/relationships/image" Target="../media/image2.png"/><Relationship Id="rId8" Type="http://schemas.openxmlformats.org/officeDocument/2006/relationships/image" Target="../media/image5.png"/><Relationship Id="rId73" Type="http://schemas.openxmlformats.org/officeDocument/2006/relationships/image" Target="../media/image68.png"/><Relationship Id="rId72" Type="http://schemas.openxmlformats.org/officeDocument/2006/relationships/image" Target="../media/image64.png"/><Relationship Id="rId31" Type="http://schemas.openxmlformats.org/officeDocument/2006/relationships/image" Target="../media/image19.png"/><Relationship Id="rId75" Type="http://schemas.openxmlformats.org/officeDocument/2006/relationships/image" Target="../media/image66.png"/><Relationship Id="rId30" Type="http://schemas.openxmlformats.org/officeDocument/2006/relationships/image" Target="../media/image30.png"/><Relationship Id="rId74" Type="http://schemas.openxmlformats.org/officeDocument/2006/relationships/image" Target="../media/image65.jpg"/><Relationship Id="rId33" Type="http://schemas.openxmlformats.org/officeDocument/2006/relationships/image" Target="../media/image29.png"/><Relationship Id="rId32" Type="http://schemas.openxmlformats.org/officeDocument/2006/relationships/image" Target="../media/image28.png"/><Relationship Id="rId76" Type="http://schemas.openxmlformats.org/officeDocument/2006/relationships/image" Target="../media/image74.png"/><Relationship Id="rId35" Type="http://schemas.openxmlformats.org/officeDocument/2006/relationships/image" Target="../media/image25.png"/><Relationship Id="rId34" Type="http://schemas.openxmlformats.org/officeDocument/2006/relationships/image" Target="../media/image34.jpg"/><Relationship Id="rId71" Type="http://schemas.openxmlformats.org/officeDocument/2006/relationships/image" Target="../media/image69.png"/><Relationship Id="rId70" Type="http://schemas.openxmlformats.org/officeDocument/2006/relationships/image" Target="../media/image73.png"/><Relationship Id="rId37" Type="http://schemas.openxmlformats.org/officeDocument/2006/relationships/image" Target="../media/image32.png"/><Relationship Id="rId36" Type="http://schemas.openxmlformats.org/officeDocument/2006/relationships/image" Target="../media/image33.png"/><Relationship Id="rId39" Type="http://schemas.openxmlformats.org/officeDocument/2006/relationships/image" Target="../media/image37.png"/><Relationship Id="rId38" Type="http://schemas.openxmlformats.org/officeDocument/2006/relationships/image" Target="../media/image39.png"/><Relationship Id="rId62" Type="http://schemas.openxmlformats.org/officeDocument/2006/relationships/image" Target="../media/image52.png"/><Relationship Id="rId61" Type="http://schemas.openxmlformats.org/officeDocument/2006/relationships/image" Target="../media/image53.jpg"/><Relationship Id="rId20" Type="http://schemas.openxmlformats.org/officeDocument/2006/relationships/oleObject" Target="../embeddings/oleObject1.bin"/><Relationship Id="rId64" Type="http://schemas.openxmlformats.org/officeDocument/2006/relationships/image" Target="../media/image61.png"/><Relationship Id="rId63" Type="http://schemas.openxmlformats.org/officeDocument/2006/relationships/image" Target="../media/image59.png"/><Relationship Id="rId22" Type="http://schemas.openxmlformats.org/officeDocument/2006/relationships/image" Target="../media/image22.png"/><Relationship Id="rId66" Type="http://schemas.openxmlformats.org/officeDocument/2006/relationships/image" Target="../media/image70.png"/><Relationship Id="rId21" Type="http://schemas.openxmlformats.org/officeDocument/2006/relationships/image" Target="../media/image16.png"/><Relationship Id="rId65" Type="http://schemas.openxmlformats.org/officeDocument/2006/relationships/image" Target="../media/image57.jpg"/><Relationship Id="rId24" Type="http://schemas.openxmlformats.org/officeDocument/2006/relationships/image" Target="../media/image23.jpg"/><Relationship Id="rId68" Type="http://schemas.openxmlformats.org/officeDocument/2006/relationships/image" Target="../media/image60.png"/><Relationship Id="rId23" Type="http://schemas.openxmlformats.org/officeDocument/2006/relationships/image" Target="../media/image17.jpg"/><Relationship Id="rId67" Type="http://schemas.openxmlformats.org/officeDocument/2006/relationships/image" Target="../media/image58.jpg"/><Relationship Id="rId60" Type="http://schemas.openxmlformats.org/officeDocument/2006/relationships/image" Target="../media/image50.png"/><Relationship Id="rId26" Type="http://schemas.openxmlformats.org/officeDocument/2006/relationships/image" Target="../media/image20.png"/><Relationship Id="rId25" Type="http://schemas.openxmlformats.org/officeDocument/2006/relationships/image" Target="../media/image18.png"/><Relationship Id="rId69" Type="http://schemas.openxmlformats.org/officeDocument/2006/relationships/image" Target="../media/image62.png"/><Relationship Id="rId28" Type="http://schemas.openxmlformats.org/officeDocument/2006/relationships/image" Target="../media/image24.png"/><Relationship Id="rId27" Type="http://schemas.openxmlformats.org/officeDocument/2006/relationships/image" Target="../media/image15.png"/><Relationship Id="rId29" Type="http://schemas.openxmlformats.org/officeDocument/2006/relationships/image" Target="../media/image31.jpg"/><Relationship Id="rId51" Type="http://schemas.openxmlformats.org/officeDocument/2006/relationships/image" Target="../media/image40.png"/><Relationship Id="rId50" Type="http://schemas.openxmlformats.org/officeDocument/2006/relationships/image" Target="../media/image47.jpg"/><Relationship Id="rId53" Type="http://schemas.openxmlformats.org/officeDocument/2006/relationships/image" Target="../media/image45.png"/><Relationship Id="rId52" Type="http://schemas.openxmlformats.org/officeDocument/2006/relationships/image" Target="../media/image43.png"/><Relationship Id="rId11" Type="http://schemas.openxmlformats.org/officeDocument/2006/relationships/image" Target="../media/image7.png"/><Relationship Id="rId55" Type="http://schemas.openxmlformats.org/officeDocument/2006/relationships/image" Target="../media/image84.png"/><Relationship Id="rId10" Type="http://schemas.openxmlformats.org/officeDocument/2006/relationships/image" Target="../media/image10.jpg"/><Relationship Id="rId54" Type="http://schemas.openxmlformats.org/officeDocument/2006/relationships/image" Target="../media/image49.png"/><Relationship Id="rId13" Type="http://schemas.openxmlformats.org/officeDocument/2006/relationships/image" Target="../media/image9.png"/><Relationship Id="rId57" Type="http://schemas.openxmlformats.org/officeDocument/2006/relationships/image" Target="../media/image63.jpg"/><Relationship Id="rId12" Type="http://schemas.openxmlformats.org/officeDocument/2006/relationships/image" Target="../media/image27.jpg"/><Relationship Id="rId56" Type="http://schemas.openxmlformats.org/officeDocument/2006/relationships/image" Target="../media/image54.png"/><Relationship Id="rId15" Type="http://schemas.openxmlformats.org/officeDocument/2006/relationships/image" Target="../media/image13.png"/><Relationship Id="rId59" Type="http://schemas.openxmlformats.org/officeDocument/2006/relationships/image" Target="../media/image56.jpg"/><Relationship Id="rId14" Type="http://schemas.openxmlformats.org/officeDocument/2006/relationships/image" Target="../media/image12.png"/><Relationship Id="rId58" Type="http://schemas.openxmlformats.org/officeDocument/2006/relationships/image" Target="../media/image55.jpg"/><Relationship Id="rId17" Type="http://schemas.openxmlformats.org/officeDocument/2006/relationships/image" Target="../media/image1.png"/><Relationship Id="rId16" Type="http://schemas.openxmlformats.org/officeDocument/2006/relationships/image" Target="../media/image8.png"/><Relationship Id="rId19" Type="http://schemas.openxmlformats.org/officeDocument/2006/relationships/oleObject" Target="../embeddings/oleObject1.bin"/><Relationship Id="rId18" Type="http://schemas.openxmlformats.org/officeDocument/2006/relationships/image" Target="../media/image26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png"/><Relationship Id="rId4" Type="http://schemas.openxmlformats.org/officeDocument/2006/relationships/image" Target="../media/image9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4.png"/><Relationship Id="rId4" Type="http://schemas.openxmlformats.org/officeDocument/2006/relationships/hyperlink" Target="mailto:hello@islingtonsustainability.network" TargetMode="External"/><Relationship Id="rId5" Type="http://schemas.openxmlformats.org/officeDocument/2006/relationships/hyperlink" Target="https://islingtonsustainability.network/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66.png"/><Relationship Id="rId5" Type="http://schemas.openxmlformats.org/officeDocument/2006/relationships/image" Target="../media/image71.png"/><Relationship Id="rId6" Type="http://schemas.openxmlformats.org/officeDocument/2006/relationships/image" Target="../media/image10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6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BC09D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38155" y="1873323"/>
            <a:ext cx="5825495" cy="2857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737" y="2600150"/>
            <a:ext cx="3277226" cy="189899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"/>
          <p:cNvSpPr txBox="1"/>
          <p:nvPr/>
        </p:nvSpPr>
        <p:spPr>
          <a:xfrm>
            <a:off x="2076375" y="5131425"/>
            <a:ext cx="73692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6400">
                <a:solidFill>
                  <a:schemeClr val="lt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THIS WAY FORWARD</a:t>
            </a:r>
            <a:endParaRPr i="1" sz="6400">
              <a:solidFill>
                <a:schemeClr val="lt1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600">
                <a:solidFill>
                  <a:schemeClr val="lt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rPr>
              <a:t>B Corp How-To, Networking &amp; Mentoring Event</a:t>
            </a:r>
            <a:endParaRPr i="1" sz="2600">
              <a:solidFill>
                <a:schemeClr val="lt1"/>
              </a:solidFill>
              <a:latin typeface="Barlow Condensed SemiBold"/>
              <a:ea typeface="Barlow Condensed SemiBold"/>
              <a:cs typeface="Barlow Condensed SemiBold"/>
              <a:sym typeface="Barlow Condensed SemiBold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g2c3f06e8f3e_5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7100" y="2356686"/>
            <a:ext cx="7497794" cy="153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2c3f06e8f3e_5_45"/>
          <p:cNvSpPr txBox="1"/>
          <p:nvPr>
            <p:ph idx="4294967295" type="sldNum"/>
          </p:nvPr>
        </p:nvSpPr>
        <p:spPr>
          <a:xfrm>
            <a:off x="11263313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7" name="Google Shape;247;g2c3f06e8f3e_5_45"/>
          <p:cNvSpPr txBox="1"/>
          <p:nvPr>
            <p:ph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lang="en-GB">
                <a:solidFill>
                  <a:srgbClr val="5BC09D"/>
                </a:solidFill>
              </a:rPr>
              <a:t>Assessment</a:t>
            </a:r>
            <a:endParaRPr>
              <a:solidFill>
                <a:srgbClr val="5BC09D"/>
              </a:solidFill>
            </a:endParaRPr>
          </a:p>
        </p:txBody>
      </p:sp>
      <p:pic>
        <p:nvPicPr>
          <p:cNvPr id="248" name="Google Shape;248;g2c3f06e8f3e_5_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2c3f06e8f3e_5_45"/>
          <p:cNvSpPr txBox="1"/>
          <p:nvPr>
            <p:ph idx="1" type="body"/>
          </p:nvPr>
        </p:nvSpPr>
        <p:spPr>
          <a:xfrm>
            <a:off x="395287" y="6189663"/>
            <a:ext cx="94806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None/>
            </a:pPr>
            <a:r>
              <a:rPr b="1" lang="en-GB" sz="28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a B Corp?</a:t>
            </a:r>
            <a:endParaRPr sz="100"/>
          </a:p>
        </p:txBody>
      </p:sp>
      <p:pic>
        <p:nvPicPr>
          <p:cNvPr id="250" name="Google Shape;250;g2c3f06e8f3e_5_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55599" y="248600"/>
            <a:ext cx="2253374" cy="101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2c3f06e8f3e_5_45"/>
          <p:cNvSpPr txBox="1"/>
          <p:nvPr/>
        </p:nvSpPr>
        <p:spPr>
          <a:xfrm>
            <a:off x="1952250" y="1578275"/>
            <a:ext cx="8287500" cy="757800"/>
          </a:xfrm>
          <a:prstGeom prst="rect">
            <a:avLst/>
          </a:prstGeom>
          <a:solidFill>
            <a:srgbClr val="5BC09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>
                <a:solidFill>
                  <a:schemeClr val="lt1"/>
                </a:solidFill>
              </a:rPr>
              <a:t>IMPACT AREAS</a:t>
            </a:r>
            <a:endParaRPr sz="3300">
              <a:solidFill>
                <a:schemeClr val="lt1"/>
              </a:solidFill>
            </a:endParaRPr>
          </a:p>
        </p:txBody>
      </p:sp>
      <p:sp>
        <p:nvSpPr>
          <p:cNvPr id="252" name="Google Shape;252;g2c3f06e8f3e_5_45"/>
          <p:cNvSpPr txBox="1"/>
          <p:nvPr/>
        </p:nvSpPr>
        <p:spPr>
          <a:xfrm>
            <a:off x="2011400" y="4080825"/>
            <a:ext cx="8287500" cy="757800"/>
          </a:xfrm>
          <a:prstGeom prst="rect">
            <a:avLst/>
          </a:prstGeom>
          <a:solidFill>
            <a:srgbClr val="5BC09D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00">
                <a:solidFill>
                  <a:schemeClr val="lt1"/>
                </a:solidFill>
              </a:rPr>
              <a:t>POINTS</a:t>
            </a:r>
            <a:endParaRPr sz="3300">
              <a:solidFill>
                <a:schemeClr val="lt1"/>
              </a:solidFill>
            </a:endParaRPr>
          </a:p>
        </p:txBody>
      </p:sp>
      <p:sp>
        <p:nvSpPr>
          <p:cNvPr id="253" name="Google Shape;253;g2c3f06e8f3e_5_45"/>
          <p:cNvSpPr txBox="1"/>
          <p:nvPr/>
        </p:nvSpPr>
        <p:spPr>
          <a:xfrm>
            <a:off x="2736900" y="4982250"/>
            <a:ext cx="67182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2"/>
                </a:solidFill>
              </a:rPr>
              <a:t>OPERATIONS SCORE				IBM SCORE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254" name="Google Shape;254;g2c3f06e8f3e_5_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6850" y="328500"/>
            <a:ext cx="10406475" cy="5679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2c3f06e8f3e_5_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275" y="1578276"/>
            <a:ext cx="11689399" cy="233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2c3f06e8f3e_5_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08270" y="1019758"/>
            <a:ext cx="8559175" cy="4595175"/>
          </a:xfrm>
          <a:prstGeom prst="rect">
            <a:avLst/>
          </a:prstGeom>
          <a:noFill/>
          <a:ln cap="flat" cmpd="sng" w="28575">
            <a:solidFill>
              <a:srgbClr val="5BC09D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c3f06e8f3e_5_69"/>
          <p:cNvSpPr txBox="1"/>
          <p:nvPr>
            <p:ph idx="4294967295" type="sldNum"/>
          </p:nvPr>
        </p:nvSpPr>
        <p:spPr>
          <a:xfrm>
            <a:off x="11263313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2" name="Google Shape;262;g2c3f06e8f3e_5_69"/>
          <p:cNvSpPr txBox="1"/>
          <p:nvPr>
            <p:ph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lang="en-GB">
                <a:solidFill>
                  <a:srgbClr val="5BC09D"/>
                </a:solidFill>
              </a:rPr>
              <a:t>Costs</a:t>
            </a:r>
            <a:endParaRPr>
              <a:solidFill>
                <a:srgbClr val="5BC09D"/>
              </a:solidFill>
            </a:endParaRPr>
          </a:p>
        </p:txBody>
      </p:sp>
      <p:pic>
        <p:nvPicPr>
          <p:cNvPr id="263" name="Google Shape;263;g2c3f06e8f3e_5_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2c3f06e8f3e_5_69"/>
          <p:cNvSpPr txBox="1"/>
          <p:nvPr>
            <p:ph idx="1" type="body"/>
          </p:nvPr>
        </p:nvSpPr>
        <p:spPr>
          <a:xfrm>
            <a:off x="395287" y="6189663"/>
            <a:ext cx="94806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None/>
            </a:pPr>
            <a:r>
              <a:rPr b="1" lang="en-GB" sz="28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a B Corp?</a:t>
            </a:r>
            <a:endParaRPr sz="100"/>
          </a:p>
        </p:txBody>
      </p:sp>
      <p:pic>
        <p:nvPicPr>
          <p:cNvPr id="265" name="Google Shape;265;g2c3f06e8f3e_5_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5599" y="248600"/>
            <a:ext cx="2253374" cy="101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g2c3f06e8f3e_5_69"/>
          <p:cNvSpPr/>
          <p:nvPr/>
        </p:nvSpPr>
        <p:spPr>
          <a:xfrm>
            <a:off x="1247700" y="1663688"/>
            <a:ext cx="9696600" cy="1015200"/>
          </a:xfrm>
          <a:prstGeom prst="rect">
            <a:avLst/>
          </a:prstGeom>
          <a:solidFill>
            <a:srgbClr val="F2CE5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>
                <a:solidFill>
                  <a:schemeClr val="lt1"/>
                </a:solidFill>
              </a:rPr>
              <a:t>1-off Submission Fee: £250</a:t>
            </a:r>
            <a:endParaRPr sz="3900">
              <a:solidFill>
                <a:schemeClr val="lt1"/>
              </a:solidFill>
            </a:endParaRPr>
          </a:p>
        </p:txBody>
      </p:sp>
      <p:sp>
        <p:nvSpPr>
          <p:cNvPr id="267" name="Google Shape;267;g2c3f06e8f3e_5_69"/>
          <p:cNvSpPr/>
          <p:nvPr/>
        </p:nvSpPr>
        <p:spPr>
          <a:xfrm>
            <a:off x="1247700" y="2765950"/>
            <a:ext cx="9696600" cy="1015200"/>
          </a:xfrm>
          <a:prstGeom prst="rect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>
                <a:solidFill>
                  <a:schemeClr val="lt1"/>
                </a:solidFill>
              </a:rPr>
              <a:t>Annual Certification</a:t>
            </a:r>
            <a:r>
              <a:rPr lang="en-GB" sz="3900">
                <a:solidFill>
                  <a:schemeClr val="lt1"/>
                </a:solidFill>
              </a:rPr>
              <a:t> Fee: £1000 - £50,000</a:t>
            </a:r>
            <a:endParaRPr sz="3900">
              <a:solidFill>
                <a:schemeClr val="lt1"/>
              </a:solidFill>
            </a:endParaRPr>
          </a:p>
        </p:txBody>
      </p:sp>
      <p:sp>
        <p:nvSpPr>
          <p:cNvPr id="268" name="Google Shape;268;g2c3f06e8f3e_5_69"/>
          <p:cNvSpPr/>
          <p:nvPr/>
        </p:nvSpPr>
        <p:spPr>
          <a:xfrm>
            <a:off x="1247700" y="3868200"/>
            <a:ext cx="9696600" cy="1015200"/>
          </a:xfrm>
          <a:prstGeom prst="rect">
            <a:avLst/>
          </a:prstGeom>
          <a:solidFill>
            <a:srgbClr val="3C78D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>
                <a:solidFill>
                  <a:schemeClr val="lt1"/>
                </a:solidFill>
              </a:rPr>
              <a:t>Bands based on annual sales</a:t>
            </a:r>
            <a:endParaRPr sz="3900">
              <a:solidFill>
                <a:schemeClr val="lt1"/>
              </a:solidFill>
            </a:endParaRPr>
          </a:p>
        </p:txBody>
      </p:sp>
      <p:sp>
        <p:nvSpPr>
          <p:cNvPr id="269" name="Google Shape;269;g2c3f06e8f3e_5_69"/>
          <p:cNvSpPr/>
          <p:nvPr/>
        </p:nvSpPr>
        <p:spPr>
          <a:xfrm>
            <a:off x="1247700" y="4970450"/>
            <a:ext cx="9696600" cy="1015200"/>
          </a:xfrm>
          <a:prstGeom prst="rect">
            <a:avLst/>
          </a:prstGeom>
          <a:solidFill>
            <a:srgbClr val="674EA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900">
                <a:solidFill>
                  <a:schemeClr val="lt1"/>
                </a:solidFill>
              </a:rPr>
              <a:t>Equity Pricing</a:t>
            </a:r>
            <a:endParaRPr sz="3900">
              <a:solidFill>
                <a:schemeClr val="lt1"/>
              </a:solidFill>
            </a:endParaRPr>
          </a:p>
        </p:txBody>
      </p:sp>
      <p:pic>
        <p:nvPicPr>
          <p:cNvPr id="270" name="Google Shape;270;g2c3f06e8f3e_5_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275" y="553343"/>
            <a:ext cx="11358825" cy="5506975"/>
          </a:xfrm>
          <a:prstGeom prst="rect">
            <a:avLst/>
          </a:prstGeom>
          <a:noFill/>
          <a:ln cap="flat" cmpd="sng" w="28575">
            <a:solidFill>
              <a:srgbClr val="5BC09D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3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BC09D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c3d6872dfe_1_17"/>
          <p:cNvSpPr txBox="1"/>
          <p:nvPr>
            <p:ph idx="4294967295" type="sldNum"/>
          </p:nvPr>
        </p:nvSpPr>
        <p:spPr>
          <a:xfrm>
            <a:off x="11658600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76" name="Google Shape;276;g2c3d6872dfe_1_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2c3d6872dfe_1_17"/>
          <p:cNvSpPr txBox="1"/>
          <p:nvPr>
            <p:ph type="ctrTitle"/>
          </p:nvPr>
        </p:nvSpPr>
        <p:spPr>
          <a:xfrm>
            <a:off x="1373189" y="2889250"/>
            <a:ext cx="104409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B Corp?</a:t>
            </a:r>
            <a:endParaRPr b="0" sz="4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8" name="Google Shape;278;g2c3d6872dfe_1_17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/>
              <a:t>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2c46f82db7f_1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2c46f82db7f_1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425" y="4185625"/>
            <a:ext cx="5357774" cy="138812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2c46f82db7f_1_6"/>
          <p:cNvSpPr txBox="1"/>
          <p:nvPr/>
        </p:nvSpPr>
        <p:spPr>
          <a:xfrm>
            <a:off x="-126675" y="2844150"/>
            <a:ext cx="57891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 home to London’s brightest businesses, as custodians of some of the most iconic buildings and as a responsible employer, </a:t>
            </a:r>
            <a:r>
              <a:rPr b="1" lang="en-GB" sz="1600">
                <a:solidFill>
                  <a:srgbClr val="0D2CE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sustainability is crucial to our long-term success.</a:t>
            </a:r>
            <a:endParaRPr b="1" sz="1600">
              <a:solidFill>
                <a:srgbClr val="0D2CE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7" name="Google Shape;287;g2c46f82db7f_1_6"/>
          <p:cNvSpPr txBox="1"/>
          <p:nvPr/>
        </p:nvSpPr>
        <p:spPr>
          <a:xfrm>
            <a:off x="291900" y="441625"/>
            <a:ext cx="7824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Workspace align to the B Corp Framework</a:t>
            </a:r>
            <a:endParaRPr sz="3700">
              <a:solidFill>
                <a:schemeClr val="dk1"/>
              </a:solidFill>
            </a:endParaRPr>
          </a:p>
        </p:txBody>
      </p:sp>
      <p:pic>
        <p:nvPicPr>
          <p:cNvPr id="288" name="Google Shape;288;g2c46f82db7f_1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11475" y="357225"/>
            <a:ext cx="1781949" cy="99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2c46f82db7f_1_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66775" y="1975326"/>
            <a:ext cx="5838999" cy="388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c4b07f745a_1_94"/>
          <p:cNvSpPr txBox="1"/>
          <p:nvPr>
            <p:ph idx="1" type="body"/>
          </p:nvPr>
        </p:nvSpPr>
        <p:spPr>
          <a:xfrm>
            <a:off x="395287" y="6189663"/>
            <a:ext cx="9480600" cy="53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96" name="Google Shape;296;g2c4b07f745a_1_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150" y="1629500"/>
            <a:ext cx="10547800" cy="436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2c4b07f745a_1_94"/>
          <p:cNvSpPr txBox="1"/>
          <p:nvPr/>
        </p:nvSpPr>
        <p:spPr>
          <a:xfrm>
            <a:off x="227500" y="441625"/>
            <a:ext cx="70095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Ensuring a robust sustainability strategy</a:t>
            </a:r>
            <a:endParaRPr sz="3700">
              <a:solidFill>
                <a:schemeClr val="dk1"/>
              </a:solidFill>
            </a:endParaRPr>
          </a:p>
        </p:txBody>
      </p:sp>
      <p:pic>
        <p:nvPicPr>
          <p:cNvPr id="298" name="Google Shape;298;g2c4b07f745a_1_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2c4b07f745a_1_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11475" y="357225"/>
            <a:ext cx="1781949" cy="99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2c4b07f745a_1_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750" y="1356600"/>
            <a:ext cx="9270141" cy="521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2c4b07f745a_1_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2c4b07f745a_1_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11475" y="357225"/>
            <a:ext cx="1781949" cy="9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2c4b07f745a_1_76"/>
          <p:cNvSpPr txBox="1"/>
          <p:nvPr/>
        </p:nvSpPr>
        <p:spPr>
          <a:xfrm>
            <a:off x="227500" y="441625"/>
            <a:ext cx="70095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Ensuring a robust sustainability strategy</a:t>
            </a:r>
            <a:endParaRPr sz="3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c4b07f745a_1_14"/>
          <p:cNvSpPr txBox="1"/>
          <p:nvPr>
            <p:ph idx="4294967295"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Benefits of B Corp</a:t>
            </a:r>
            <a:endParaRPr/>
          </a:p>
        </p:txBody>
      </p:sp>
      <p:sp>
        <p:nvSpPr>
          <p:cNvPr id="315" name="Google Shape;315;g2c4b07f745a_1_14"/>
          <p:cNvSpPr txBox="1"/>
          <p:nvPr/>
        </p:nvSpPr>
        <p:spPr>
          <a:xfrm>
            <a:off x="1007375" y="1864650"/>
            <a:ext cx="60438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Businesses that become B Corps have seen great results: committed and motivated employees, increased customer loyalty, higher levels of innovation, and market leadership.</a:t>
            </a:r>
            <a:endParaRPr/>
          </a:p>
        </p:txBody>
      </p:sp>
      <p:sp>
        <p:nvSpPr>
          <p:cNvPr id="316" name="Google Shape;316;g2c4b07f745a_1_14"/>
          <p:cNvSpPr txBox="1"/>
          <p:nvPr/>
        </p:nvSpPr>
        <p:spPr>
          <a:xfrm>
            <a:off x="1007375" y="2822850"/>
            <a:ext cx="5745300" cy="3509400"/>
          </a:xfrm>
          <a:prstGeom prst="rect">
            <a:avLst/>
          </a:prstGeom>
          <a:solidFill>
            <a:srgbClr val="5BC09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4325" lvl="0" marL="457200" rtl="0" algn="l">
              <a:lnSpc>
                <a:spcPct val="150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Helvetica Neue"/>
              <a:buChar char="●"/>
            </a:pPr>
            <a:r>
              <a:rPr b="1" lang="en-GB" sz="135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Faster growth in turnover</a:t>
            </a:r>
            <a:endParaRPr b="1" sz="135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43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Helvetica Neue"/>
              <a:buChar char="●"/>
            </a:pPr>
            <a:r>
              <a:rPr b="1" lang="en-GB" sz="135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Growth in employee headcount and higher expectations about future growth</a:t>
            </a:r>
            <a:endParaRPr b="1" sz="135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43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Helvetica Neue"/>
              <a:buChar char="●"/>
            </a:pPr>
            <a:r>
              <a:rPr b="1" lang="en-GB" sz="135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Greater levels of employee retention, engagement and diversity </a:t>
            </a:r>
            <a:endParaRPr b="1" sz="135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43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Helvetica Neue"/>
              <a:buChar char="●"/>
            </a:pPr>
            <a:r>
              <a:rPr b="1" lang="en-GB" sz="135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robust governance processes</a:t>
            </a:r>
            <a:endParaRPr b="1" sz="135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43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Helvetica Neue"/>
              <a:buChar char="●"/>
            </a:pPr>
            <a:r>
              <a:rPr b="1" lang="en-GB" sz="135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Greater focus on civic and community engagement </a:t>
            </a:r>
            <a:endParaRPr b="1" sz="135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43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Helvetica Neue"/>
              <a:buChar char="●"/>
            </a:pPr>
            <a:r>
              <a:rPr b="1" lang="en-GB" sz="135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Higher levels of innovation </a:t>
            </a:r>
            <a:endParaRPr b="1" sz="135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143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Helvetica Neue"/>
              <a:buChar char="●"/>
            </a:pPr>
            <a:r>
              <a:rPr b="1" lang="en-GB" sz="135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same likelihood of success at securing external finance</a:t>
            </a:r>
            <a:br>
              <a:rPr b="1" lang="en-GB" sz="135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b="1" lang="en-GB" sz="135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-GB" sz="135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-B Lab 2023</a:t>
            </a:r>
            <a:endParaRPr b="1"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7" name="Google Shape;317;g2c4b07f745a_1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9875" y="2101675"/>
            <a:ext cx="5051001" cy="378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2c4b07f745a_1_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2c4b07f745a_1_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11475" y="357225"/>
            <a:ext cx="1781949" cy="99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c5231e8832_2_4"/>
          <p:cNvSpPr txBox="1"/>
          <p:nvPr>
            <p:ph idx="4294967295"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Brand Appeal</a:t>
            </a:r>
            <a:endParaRPr/>
          </a:p>
        </p:txBody>
      </p:sp>
      <p:pic>
        <p:nvPicPr>
          <p:cNvPr id="326" name="Google Shape;326;g2c5231e8832_2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9650" y="3954300"/>
            <a:ext cx="5107349" cy="240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2c5231e8832_2_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2c5231e8832_2_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11475" y="357225"/>
            <a:ext cx="1781949" cy="9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g2c5231e8832_2_4"/>
          <p:cNvSpPr txBox="1"/>
          <p:nvPr/>
        </p:nvSpPr>
        <p:spPr>
          <a:xfrm>
            <a:off x="1530450" y="2101488"/>
            <a:ext cx="7743300" cy="1554600"/>
          </a:xfrm>
          <a:prstGeom prst="rect">
            <a:avLst/>
          </a:prstGeom>
          <a:solidFill>
            <a:srgbClr val="5BC09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</a:rPr>
              <a:t>The average brand rank across all consumer companies is 5, but 93% of B Corps companies we analysed scored above that average. In fact, </a:t>
            </a:r>
            <a:r>
              <a:rPr b="1" lang="en-GB" sz="2000">
                <a:solidFill>
                  <a:srgbClr val="0D2CE0"/>
                </a:solidFill>
              </a:rPr>
              <a:t>75% of B Corps scored a 9 or 10 on brand rank</a:t>
            </a:r>
            <a:r>
              <a:rPr lang="en-GB" sz="2000">
                <a:solidFill>
                  <a:schemeClr val="lt1"/>
                </a:solidFill>
              </a:rPr>
              <a:t>. </a:t>
            </a:r>
            <a:r>
              <a:rPr i="1" lang="en-GB" sz="2000">
                <a:solidFill>
                  <a:schemeClr val="lt1"/>
                </a:solidFill>
              </a:rPr>
              <a:t>(Helios Machine Learning Research, CircleUp)</a:t>
            </a:r>
            <a:endParaRPr i="1" sz="2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g2c4b07f745a_1_85"/>
          <p:cNvPicPr preferRelativeResize="0"/>
          <p:nvPr/>
        </p:nvPicPr>
        <p:blipFill rotWithShape="1">
          <a:blip r:embed="rId3">
            <a:alphaModFix/>
          </a:blip>
          <a:srcRect b="0" l="0" r="0" t="12265"/>
          <a:stretch/>
        </p:blipFill>
        <p:spPr>
          <a:xfrm>
            <a:off x="388500" y="1509475"/>
            <a:ext cx="10060725" cy="496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2c4b07f745a_1_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2c4b07f745a_1_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11475" y="357225"/>
            <a:ext cx="1781949" cy="9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2c4b07f745a_1_85"/>
          <p:cNvSpPr txBox="1"/>
          <p:nvPr/>
        </p:nvSpPr>
        <p:spPr>
          <a:xfrm>
            <a:off x="676150" y="566375"/>
            <a:ext cx="8306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 Corp vs Other Certifications</a:t>
            </a:r>
            <a:endParaRPr sz="3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g2c4b07f745a_1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69275" y="2069850"/>
            <a:ext cx="9152577" cy="51508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2c4b07f745a_1_27"/>
          <p:cNvSpPr txBox="1"/>
          <p:nvPr/>
        </p:nvSpPr>
        <p:spPr>
          <a:xfrm>
            <a:off x="676150" y="566375"/>
            <a:ext cx="8306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 Corp is a growing movement</a:t>
            </a:r>
            <a:endParaRPr sz="3700">
              <a:solidFill>
                <a:schemeClr val="dk1"/>
              </a:solidFill>
            </a:endParaRPr>
          </a:p>
        </p:txBody>
      </p:sp>
      <p:pic>
        <p:nvPicPr>
          <p:cNvPr id="346" name="Google Shape;346;g2c4b07f745a_1_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2c4b07f745a_1_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3125" y="242725"/>
            <a:ext cx="1930875" cy="107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2c4b07f745a_1_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813561"/>
            <a:ext cx="10826771" cy="4892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BC09D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"/>
          <p:cNvSpPr txBox="1"/>
          <p:nvPr>
            <p:ph idx="4294967295" type="sldNum"/>
          </p:nvPr>
        </p:nvSpPr>
        <p:spPr>
          <a:xfrm>
            <a:off x="11263313" y="6189663"/>
            <a:ext cx="533400" cy="3921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7" name="Google Shape;77;p2"/>
          <p:cNvSpPr txBox="1"/>
          <p:nvPr>
            <p:ph idx="1" type="body"/>
          </p:nvPr>
        </p:nvSpPr>
        <p:spPr>
          <a:xfrm>
            <a:off x="395287" y="6189663"/>
            <a:ext cx="9480551" cy="5397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/>
          </a:p>
        </p:txBody>
      </p:sp>
      <p:sp>
        <p:nvSpPr>
          <p:cNvPr id="78" name="Google Shape;78;p2"/>
          <p:cNvSpPr txBox="1"/>
          <p:nvPr>
            <p:ph type="title"/>
          </p:nvPr>
        </p:nvSpPr>
        <p:spPr>
          <a:xfrm>
            <a:off x="1236663" y="909638"/>
            <a:ext cx="10560050" cy="4079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Helvetica Neue"/>
              <a:buNone/>
            </a:pPr>
            <a:r>
              <a:rPr lang="en-GB" sz="4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Agenda</a:t>
            </a:r>
            <a:endParaRPr/>
          </a:p>
        </p:txBody>
      </p:sp>
      <p:sp>
        <p:nvSpPr>
          <p:cNvPr id="79" name="Google Shape;79;p2"/>
          <p:cNvSpPr txBox="1"/>
          <p:nvPr>
            <p:ph idx="2" type="body"/>
          </p:nvPr>
        </p:nvSpPr>
        <p:spPr>
          <a:xfrm>
            <a:off x="1355724" y="2109788"/>
            <a:ext cx="10440987" cy="31596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1"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16:00</a:t>
            </a:r>
            <a:r>
              <a:rPr lang="en-GB"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Arrivals</a:t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1"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16:10 An Introduction to ISN</a:t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1"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16:15 What is a B Corp </a:t>
            </a:r>
            <a:r>
              <a:rPr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Kelly Harding (Mr Organic)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1"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16:25 Why B Corp?</a:t>
            </a:r>
            <a:r>
              <a:rPr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Mel Gooding (Workspace Group)</a:t>
            </a:r>
            <a:r>
              <a:rPr b="1"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1"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16:35 Embedding Change </a:t>
            </a:r>
            <a:r>
              <a:rPr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Chloe Ibrahim (The Jamie Oliver Group)</a:t>
            </a:r>
            <a:r>
              <a:rPr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1"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16:45 Reporting Progress </a:t>
            </a:r>
            <a:r>
              <a:rPr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 Hopkins (Bennetts Associates)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1"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16:55 Next Steps, Q&amp;A and Networking</a:t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1" lang="en-GB"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r>
              <a:rPr b="1"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7:30</a:t>
            </a:r>
            <a:r>
              <a:rPr b="1" lang="en-GB"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80" name="Google Shape;8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14375" y="159274"/>
            <a:ext cx="2737448" cy="134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0713" y="340411"/>
            <a:ext cx="1919362" cy="111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BC09D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c3d6872dfe_1_24"/>
          <p:cNvSpPr txBox="1"/>
          <p:nvPr>
            <p:ph idx="4294967295" type="sldNum"/>
          </p:nvPr>
        </p:nvSpPr>
        <p:spPr>
          <a:xfrm>
            <a:off x="11658600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54" name="Google Shape;354;g2c3d6872dfe_1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2c3d6872dfe_1_24"/>
          <p:cNvSpPr txBox="1"/>
          <p:nvPr>
            <p:ph type="ctrTitle"/>
          </p:nvPr>
        </p:nvSpPr>
        <p:spPr>
          <a:xfrm>
            <a:off x="1373189" y="2889250"/>
            <a:ext cx="104409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Embedding Change</a:t>
            </a:r>
            <a:endParaRPr b="1" sz="4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g2c483862401_0_0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5350" y="1870237"/>
            <a:ext cx="3735000" cy="2317576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2c483862401_0_0"/>
          <p:cNvSpPr txBox="1"/>
          <p:nvPr>
            <p:ph idx="4294967295" type="sldNum"/>
          </p:nvPr>
        </p:nvSpPr>
        <p:spPr>
          <a:xfrm>
            <a:off x="11263313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2" name="Google Shape;362;g2c483862401_0_0"/>
          <p:cNvSpPr txBox="1"/>
          <p:nvPr>
            <p:ph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Recertification Cycles</a:t>
            </a:r>
            <a:endParaRPr/>
          </a:p>
        </p:txBody>
      </p:sp>
      <p:pic>
        <p:nvPicPr>
          <p:cNvPr id="363" name="Google Shape;363;g2c483862401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g2c483862401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25950" y="405415"/>
            <a:ext cx="1683026" cy="693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2c483862401_0_0" title="Chart"/>
          <p:cNvPicPr preferRelativeResize="0"/>
          <p:nvPr/>
        </p:nvPicPr>
        <p:blipFill rotWithShape="1">
          <a:blip r:embed="rId6">
            <a:alphaModFix/>
          </a:blip>
          <a:srcRect b="0" l="0" r="19948" t="0"/>
          <a:stretch/>
        </p:blipFill>
        <p:spPr>
          <a:xfrm>
            <a:off x="8468850" y="1946300"/>
            <a:ext cx="3047799" cy="2317601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2c483862401_0_0"/>
          <p:cNvSpPr txBox="1"/>
          <p:nvPr/>
        </p:nvSpPr>
        <p:spPr>
          <a:xfrm>
            <a:off x="9372788" y="2598688"/>
            <a:ext cx="12399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rgbClr val="F2CE5F"/>
                </a:solidFill>
                <a:latin typeface="Poppins"/>
                <a:ea typeface="Poppins"/>
                <a:cs typeface="Poppins"/>
                <a:sym typeface="Poppins"/>
              </a:rPr>
              <a:t>2024:</a:t>
            </a:r>
            <a:endParaRPr b="1" sz="1600" u="sng">
              <a:solidFill>
                <a:srgbClr val="F2CE5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254A5D"/>
                </a:solidFill>
                <a:latin typeface="Poppins"/>
                <a:ea typeface="Poppins"/>
                <a:cs typeface="Poppins"/>
                <a:sym typeface="Poppins"/>
              </a:rPr>
              <a:t>101.1</a:t>
            </a:r>
            <a:endParaRPr b="1" sz="1600">
              <a:solidFill>
                <a:srgbClr val="254A5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254A5D"/>
                </a:solidFill>
                <a:latin typeface="Poppins"/>
                <a:ea typeface="Poppins"/>
                <a:cs typeface="Poppins"/>
                <a:sym typeface="Poppins"/>
              </a:rPr>
              <a:t>POINTS</a:t>
            </a:r>
            <a:endParaRPr b="1" sz="1600">
              <a:solidFill>
                <a:srgbClr val="254A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7" name="Google Shape;367;g2c483862401_0_0"/>
          <p:cNvSpPr txBox="1"/>
          <p:nvPr/>
        </p:nvSpPr>
        <p:spPr>
          <a:xfrm>
            <a:off x="1209452" y="2522626"/>
            <a:ext cx="1145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 u="sng">
                <a:solidFill>
                  <a:srgbClr val="F2CE5F"/>
                </a:solidFill>
                <a:latin typeface="Poppins"/>
                <a:ea typeface="Poppins"/>
                <a:cs typeface="Poppins"/>
                <a:sym typeface="Poppins"/>
              </a:rPr>
              <a:t>2020:</a:t>
            </a:r>
            <a:endParaRPr b="1" sz="1600" u="sng">
              <a:solidFill>
                <a:srgbClr val="F2CE5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254A5D"/>
                </a:solidFill>
                <a:latin typeface="Poppins"/>
                <a:ea typeface="Poppins"/>
                <a:cs typeface="Poppins"/>
                <a:sym typeface="Poppins"/>
              </a:rPr>
              <a:t>92.4</a:t>
            </a:r>
            <a:endParaRPr b="1" sz="1600">
              <a:solidFill>
                <a:srgbClr val="254A5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254A5D"/>
                </a:solidFill>
                <a:latin typeface="Poppins"/>
                <a:ea typeface="Poppins"/>
                <a:cs typeface="Poppins"/>
                <a:sym typeface="Poppins"/>
              </a:rPr>
              <a:t>POINTS</a:t>
            </a:r>
            <a:endParaRPr b="1" sz="1600">
              <a:solidFill>
                <a:srgbClr val="254A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8" name="Google Shape;368;g2c483862401_0_0"/>
          <p:cNvSpPr txBox="1"/>
          <p:nvPr/>
        </p:nvSpPr>
        <p:spPr>
          <a:xfrm>
            <a:off x="927588" y="4181425"/>
            <a:ext cx="170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rgbClr val="4A4A49"/>
                </a:solidFill>
                <a:latin typeface="Oswald"/>
                <a:ea typeface="Oswald"/>
                <a:cs typeface="Oswald"/>
                <a:sym typeface="Oswald"/>
              </a:rPr>
              <a:t>Initial certification</a:t>
            </a:r>
            <a:endParaRPr b="1" sz="1500">
              <a:solidFill>
                <a:srgbClr val="4A4A4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69" name="Google Shape;369;g2c483862401_0_0"/>
          <p:cNvSpPr txBox="1"/>
          <p:nvPr/>
        </p:nvSpPr>
        <p:spPr>
          <a:xfrm>
            <a:off x="729150" y="4651225"/>
            <a:ext cx="1930500" cy="18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5BC09D"/>
                </a:solidFill>
                <a:latin typeface="Poppins"/>
                <a:ea typeface="Poppins"/>
                <a:cs typeface="Poppins"/>
                <a:sym typeface="Poppins"/>
              </a:rPr>
              <a:t>Jamie Oliver Group first certifies as a B Corp with 92.4 points;</a:t>
            </a:r>
            <a:endParaRPr b="1" sz="1200">
              <a:solidFill>
                <a:srgbClr val="5BC09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76200" lvl="0" marL="179999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BC09D"/>
              </a:buClr>
              <a:buSzPts val="1200"/>
              <a:buFont typeface="Poppins Medium"/>
              <a:buChar char="●"/>
            </a:pPr>
            <a:r>
              <a:rPr lang="en-GB" sz="1200">
                <a:solidFill>
                  <a:srgbClr val="5BC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17.7 Governance </a:t>
            </a:r>
            <a:endParaRPr sz="1200">
              <a:solidFill>
                <a:srgbClr val="5BC09D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7620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1200"/>
              <a:buFont typeface="Poppins Medium"/>
              <a:buChar char="●"/>
            </a:pPr>
            <a:r>
              <a:rPr lang="en-GB" sz="1200">
                <a:solidFill>
                  <a:srgbClr val="5BC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36.1 Workerers</a:t>
            </a:r>
            <a:endParaRPr sz="1200">
              <a:solidFill>
                <a:srgbClr val="5BC09D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7620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1200"/>
              <a:buFont typeface="Poppins Medium"/>
              <a:buChar char="●"/>
            </a:pPr>
            <a:r>
              <a:rPr lang="en-GB" sz="1200">
                <a:solidFill>
                  <a:srgbClr val="5BC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21.8 Community</a:t>
            </a:r>
            <a:endParaRPr sz="1200">
              <a:solidFill>
                <a:srgbClr val="5BC09D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7620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1200"/>
              <a:buFont typeface="Poppins Medium"/>
              <a:buChar char="●"/>
            </a:pPr>
            <a:r>
              <a:rPr lang="en-GB" sz="1200">
                <a:solidFill>
                  <a:srgbClr val="5BC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10.4 Environment </a:t>
            </a:r>
            <a:endParaRPr sz="1200">
              <a:solidFill>
                <a:srgbClr val="5BC09D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7620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1200"/>
              <a:buFont typeface="Poppins Medium"/>
              <a:buChar char="●"/>
            </a:pPr>
            <a:r>
              <a:rPr lang="en-GB" sz="1200">
                <a:solidFill>
                  <a:srgbClr val="5BC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6.3 Customers (1 x IBM)</a:t>
            </a:r>
            <a:endParaRPr sz="1200">
              <a:solidFill>
                <a:srgbClr val="5BC09D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70" name="Google Shape;370;g2c483862401_0_0"/>
          <p:cNvSpPr/>
          <p:nvPr/>
        </p:nvSpPr>
        <p:spPr>
          <a:xfrm>
            <a:off x="3320650" y="2489325"/>
            <a:ext cx="1145400" cy="1079400"/>
          </a:xfrm>
          <a:prstGeom prst="ellipse">
            <a:avLst/>
          </a:prstGeom>
          <a:noFill/>
          <a:ln cap="flat" cmpd="sng" w="38100">
            <a:solidFill>
              <a:srgbClr val="5BC09D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g2c483862401_0_0"/>
          <p:cNvSpPr txBox="1"/>
          <p:nvPr/>
        </p:nvSpPr>
        <p:spPr>
          <a:xfrm>
            <a:off x="3030425" y="4181425"/>
            <a:ext cx="170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rgbClr val="4A4A49"/>
                </a:solidFill>
                <a:latin typeface="Oswald"/>
                <a:ea typeface="Oswald"/>
                <a:cs typeface="Oswald"/>
                <a:sym typeface="Oswald"/>
              </a:rPr>
              <a:t>Strategy Refresh</a:t>
            </a:r>
            <a:endParaRPr b="1" sz="1500">
              <a:solidFill>
                <a:srgbClr val="4A4A4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72" name="Google Shape;372;g2c483862401_0_0"/>
          <p:cNvSpPr/>
          <p:nvPr/>
        </p:nvSpPr>
        <p:spPr>
          <a:xfrm>
            <a:off x="5315573" y="2489325"/>
            <a:ext cx="1145400" cy="1079400"/>
          </a:xfrm>
          <a:prstGeom prst="ellipse">
            <a:avLst/>
          </a:prstGeom>
          <a:noFill/>
          <a:ln cap="flat" cmpd="sng" w="38100">
            <a:solidFill>
              <a:srgbClr val="5BC09D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g2c483862401_0_0"/>
          <p:cNvSpPr txBox="1"/>
          <p:nvPr/>
        </p:nvSpPr>
        <p:spPr>
          <a:xfrm>
            <a:off x="5004151" y="4181413"/>
            <a:ext cx="170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rgbClr val="4A4A49"/>
                </a:solidFill>
                <a:latin typeface="Oswald"/>
                <a:ea typeface="Oswald"/>
                <a:cs typeface="Oswald"/>
                <a:sym typeface="Oswald"/>
              </a:rPr>
              <a:t>Tracking</a:t>
            </a:r>
            <a:endParaRPr b="1" sz="1500">
              <a:solidFill>
                <a:srgbClr val="4A4A4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74" name="Google Shape;374;g2c483862401_0_0"/>
          <p:cNvSpPr txBox="1"/>
          <p:nvPr/>
        </p:nvSpPr>
        <p:spPr>
          <a:xfrm>
            <a:off x="9138188" y="4194438"/>
            <a:ext cx="170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rgbClr val="4A4A49"/>
                </a:solidFill>
                <a:latin typeface="Oswald"/>
                <a:ea typeface="Oswald"/>
                <a:cs typeface="Oswald"/>
                <a:sym typeface="Oswald"/>
              </a:rPr>
              <a:t>Recertification</a:t>
            </a:r>
            <a:endParaRPr b="1" sz="1500">
              <a:solidFill>
                <a:srgbClr val="4A4A4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75" name="Google Shape;375;g2c483862401_0_0"/>
          <p:cNvSpPr/>
          <p:nvPr/>
        </p:nvSpPr>
        <p:spPr>
          <a:xfrm>
            <a:off x="7261523" y="2489325"/>
            <a:ext cx="1145400" cy="1079400"/>
          </a:xfrm>
          <a:prstGeom prst="ellipse">
            <a:avLst/>
          </a:prstGeom>
          <a:noFill/>
          <a:ln cap="flat" cmpd="sng" w="38100">
            <a:solidFill>
              <a:srgbClr val="5BC09D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g2c483862401_0_0"/>
          <p:cNvSpPr txBox="1"/>
          <p:nvPr/>
        </p:nvSpPr>
        <p:spPr>
          <a:xfrm>
            <a:off x="6979676" y="4194438"/>
            <a:ext cx="170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rgbClr val="4A4A49"/>
                </a:solidFill>
                <a:latin typeface="Oswald"/>
                <a:ea typeface="Oswald"/>
                <a:cs typeface="Oswald"/>
                <a:sym typeface="Oswald"/>
              </a:rPr>
              <a:t>BIA</a:t>
            </a:r>
            <a:endParaRPr b="1" sz="1500">
              <a:solidFill>
                <a:srgbClr val="4A4A4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77" name="Google Shape;377;g2c483862401_0_0"/>
          <p:cNvSpPr txBox="1"/>
          <p:nvPr/>
        </p:nvSpPr>
        <p:spPr>
          <a:xfrm>
            <a:off x="3312265" y="2522614"/>
            <a:ext cx="1145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 u="sng">
                <a:solidFill>
                  <a:srgbClr val="F2CE5F"/>
                </a:solidFill>
                <a:latin typeface="Poppins"/>
                <a:ea typeface="Poppins"/>
                <a:cs typeface="Poppins"/>
                <a:sym typeface="Poppins"/>
              </a:rPr>
              <a:t>2021</a:t>
            </a:r>
            <a:endParaRPr b="1" sz="2200">
              <a:solidFill>
                <a:srgbClr val="254A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8" name="Google Shape;378;g2c483862401_0_0"/>
          <p:cNvSpPr txBox="1"/>
          <p:nvPr/>
        </p:nvSpPr>
        <p:spPr>
          <a:xfrm>
            <a:off x="5291077" y="2522626"/>
            <a:ext cx="1145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 u="sng">
                <a:solidFill>
                  <a:srgbClr val="F2CE5F"/>
                </a:solidFill>
                <a:latin typeface="Poppins"/>
                <a:ea typeface="Poppins"/>
                <a:cs typeface="Poppins"/>
                <a:sym typeface="Poppins"/>
              </a:rPr>
              <a:t>2022</a:t>
            </a:r>
            <a:endParaRPr b="1" sz="2200">
              <a:solidFill>
                <a:srgbClr val="254A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79" name="Google Shape;379;g2c483862401_0_0"/>
          <p:cNvSpPr txBox="1"/>
          <p:nvPr/>
        </p:nvSpPr>
        <p:spPr>
          <a:xfrm>
            <a:off x="7261502" y="2522626"/>
            <a:ext cx="11454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 u="sng">
                <a:solidFill>
                  <a:srgbClr val="F2CE5F"/>
                </a:solidFill>
                <a:latin typeface="Poppins"/>
                <a:ea typeface="Poppins"/>
                <a:cs typeface="Poppins"/>
                <a:sym typeface="Poppins"/>
              </a:rPr>
              <a:t>2023</a:t>
            </a:r>
            <a:endParaRPr b="1" sz="2200">
              <a:solidFill>
                <a:srgbClr val="254A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0" name="Google Shape;380;g2c483862401_0_0"/>
          <p:cNvSpPr txBox="1"/>
          <p:nvPr/>
        </p:nvSpPr>
        <p:spPr>
          <a:xfrm>
            <a:off x="2919725" y="4651225"/>
            <a:ext cx="1930500" cy="16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200">
                <a:solidFill>
                  <a:srgbClr val="5BC09D"/>
                </a:solidFill>
                <a:latin typeface="Poppins"/>
                <a:ea typeface="Poppins"/>
                <a:cs typeface="Poppins"/>
                <a:sym typeface="Poppins"/>
              </a:rPr>
              <a:t>After our first certification we established an internal working group &amp; defined responsibilities, while setting new targets for the next recertification.</a:t>
            </a:r>
            <a:endParaRPr b="1" sz="1200">
              <a:solidFill>
                <a:srgbClr val="5BC09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1" name="Google Shape;381;g2c483862401_0_0"/>
          <p:cNvSpPr txBox="1"/>
          <p:nvPr/>
        </p:nvSpPr>
        <p:spPr>
          <a:xfrm>
            <a:off x="4923025" y="4651225"/>
            <a:ext cx="1930500" cy="16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200">
                <a:solidFill>
                  <a:srgbClr val="5BC09D"/>
                </a:solidFill>
                <a:latin typeface="Poppins"/>
                <a:ea typeface="Poppins"/>
                <a:cs typeface="Poppins"/>
                <a:sym typeface="Poppins"/>
              </a:rPr>
              <a:t>After </a:t>
            </a:r>
            <a:r>
              <a:rPr b="1" lang="en-GB" sz="1200">
                <a:solidFill>
                  <a:srgbClr val="5BC09D"/>
                </a:solidFill>
                <a:latin typeface="Poppins"/>
                <a:ea typeface="Poppins"/>
                <a:cs typeface="Poppins"/>
                <a:sym typeface="Poppins"/>
              </a:rPr>
              <a:t>setting</a:t>
            </a:r>
            <a:r>
              <a:rPr b="1" lang="en-GB" sz="1200">
                <a:solidFill>
                  <a:srgbClr val="5BC09D"/>
                </a:solidFill>
                <a:latin typeface="Poppins"/>
                <a:ea typeface="Poppins"/>
                <a:cs typeface="Poppins"/>
                <a:sym typeface="Poppins"/>
              </a:rPr>
              <a:t> our 100 points target for next recertification, we used 2022 to track our progress.</a:t>
            </a:r>
            <a:endParaRPr b="1" sz="1200">
              <a:solidFill>
                <a:srgbClr val="5BC09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2" name="Google Shape;382;g2c483862401_0_0"/>
          <p:cNvSpPr txBox="1"/>
          <p:nvPr/>
        </p:nvSpPr>
        <p:spPr>
          <a:xfrm>
            <a:off x="6868950" y="4651225"/>
            <a:ext cx="1930500" cy="16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 sz="1200">
                <a:solidFill>
                  <a:srgbClr val="5BC09D"/>
                </a:solidFill>
                <a:latin typeface="Poppins"/>
                <a:ea typeface="Poppins"/>
                <a:cs typeface="Poppins"/>
                <a:sym typeface="Poppins"/>
              </a:rPr>
              <a:t>The focus of 2023 was going through the assessment process, closing any gaps &amp; providing all required evidence.</a:t>
            </a:r>
            <a:endParaRPr b="1" sz="1200">
              <a:solidFill>
                <a:srgbClr val="5BC09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3" name="Google Shape;383;g2c483862401_0_0"/>
          <p:cNvSpPr txBox="1"/>
          <p:nvPr/>
        </p:nvSpPr>
        <p:spPr>
          <a:xfrm>
            <a:off x="9066125" y="4651225"/>
            <a:ext cx="1930500" cy="18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5BC09D"/>
                </a:solidFill>
                <a:latin typeface="Poppins"/>
                <a:ea typeface="Poppins"/>
                <a:cs typeface="Poppins"/>
                <a:sym typeface="Poppins"/>
              </a:rPr>
              <a:t>Jamie Oliver Group recertifies with 101.1 points;</a:t>
            </a:r>
            <a:endParaRPr b="1" sz="1200">
              <a:solidFill>
                <a:srgbClr val="5BC09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76200" lvl="0" marL="179999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BC09D"/>
              </a:buClr>
              <a:buSzPts val="1200"/>
              <a:buFont typeface="Poppins Medium"/>
              <a:buChar char="●"/>
            </a:pPr>
            <a:r>
              <a:rPr lang="en-GB" sz="1200">
                <a:solidFill>
                  <a:srgbClr val="5BC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21.4 Governance </a:t>
            </a:r>
            <a:endParaRPr sz="1200">
              <a:solidFill>
                <a:srgbClr val="5BC09D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7620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1200"/>
              <a:buFont typeface="Poppins Medium"/>
              <a:buChar char="●"/>
            </a:pPr>
            <a:r>
              <a:rPr lang="en-GB" sz="1200">
                <a:solidFill>
                  <a:srgbClr val="5BC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39 Workerers</a:t>
            </a:r>
            <a:endParaRPr sz="1200">
              <a:solidFill>
                <a:srgbClr val="5BC09D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7620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1200"/>
              <a:buFont typeface="Poppins Medium"/>
              <a:buChar char="●"/>
            </a:pPr>
            <a:r>
              <a:rPr lang="en-GB" sz="1200">
                <a:solidFill>
                  <a:srgbClr val="5BC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19.4 Community</a:t>
            </a:r>
            <a:endParaRPr sz="1200">
              <a:solidFill>
                <a:srgbClr val="5BC09D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7620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1200"/>
              <a:buFont typeface="Poppins Medium"/>
              <a:buChar char="●"/>
            </a:pPr>
            <a:r>
              <a:rPr lang="en-GB" sz="1200">
                <a:solidFill>
                  <a:srgbClr val="5BC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11.3 Environment </a:t>
            </a:r>
            <a:endParaRPr sz="1200">
              <a:solidFill>
                <a:srgbClr val="5BC09D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76200" lvl="0" marL="17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1200"/>
              <a:buFont typeface="Poppins Medium"/>
              <a:buChar char="●"/>
            </a:pPr>
            <a:r>
              <a:rPr lang="en-GB" sz="1200">
                <a:solidFill>
                  <a:srgbClr val="5BC09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9.8 Customers (2 x IBMs)</a:t>
            </a:r>
            <a:endParaRPr sz="1200">
              <a:solidFill>
                <a:srgbClr val="5BC09D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c483862401_0_49"/>
          <p:cNvSpPr txBox="1"/>
          <p:nvPr>
            <p:ph idx="4294967295" type="sldNum"/>
          </p:nvPr>
        </p:nvSpPr>
        <p:spPr>
          <a:xfrm>
            <a:off x="11263313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9" name="Google Shape;389;g2c483862401_0_49"/>
          <p:cNvSpPr txBox="1"/>
          <p:nvPr>
            <p:ph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Collective Responsibility</a:t>
            </a:r>
            <a:endParaRPr/>
          </a:p>
        </p:txBody>
      </p:sp>
      <p:pic>
        <p:nvPicPr>
          <p:cNvPr id="390" name="Google Shape;390;g2c483862401_0_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2c483862401_0_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25950" y="405415"/>
            <a:ext cx="1683026" cy="693587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2c483862401_0_49"/>
          <p:cNvSpPr/>
          <p:nvPr/>
        </p:nvSpPr>
        <p:spPr>
          <a:xfrm>
            <a:off x="2497402" y="2631609"/>
            <a:ext cx="6797700" cy="822300"/>
          </a:xfrm>
          <a:prstGeom prst="rect">
            <a:avLst/>
          </a:prstGeom>
          <a:solidFill>
            <a:srgbClr val="F69794"/>
          </a:solidFill>
          <a:ln cap="flat" cmpd="sng" w="9525">
            <a:solidFill>
              <a:srgbClr val="F697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g2c483862401_0_49"/>
          <p:cNvSpPr txBox="1"/>
          <p:nvPr/>
        </p:nvSpPr>
        <p:spPr>
          <a:xfrm>
            <a:off x="2497445" y="2598145"/>
            <a:ext cx="6639900" cy="781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697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4A4745"/>
                </a:solidFill>
                <a:latin typeface="Poppins"/>
                <a:ea typeface="Poppins"/>
                <a:cs typeface="Poppins"/>
                <a:sym typeface="Poppins"/>
              </a:rPr>
              <a:t>Senior Leadership Team</a:t>
            </a:r>
            <a:endParaRPr b="1">
              <a:solidFill>
                <a:srgbClr val="4A474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A4745"/>
                </a:solidFill>
                <a:latin typeface="Cabin"/>
                <a:ea typeface="Cabin"/>
                <a:cs typeface="Cabin"/>
                <a:sym typeface="Cabin"/>
              </a:rPr>
              <a:t>To champion, lead and prioritise the B Corp strategy across their teams.</a:t>
            </a:r>
            <a:endParaRPr>
              <a:solidFill>
                <a:srgbClr val="4A4745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94" name="Google Shape;394;g2c483862401_0_49"/>
          <p:cNvSpPr/>
          <p:nvPr/>
        </p:nvSpPr>
        <p:spPr>
          <a:xfrm>
            <a:off x="2805043" y="3675415"/>
            <a:ext cx="6182100" cy="1066200"/>
          </a:xfrm>
          <a:prstGeom prst="rect">
            <a:avLst/>
          </a:prstGeom>
          <a:solidFill>
            <a:srgbClr val="49C5B1"/>
          </a:solidFill>
          <a:ln cap="flat" cmpd="sng" w="9525">
            <a:solidFill>
              <a:srgbClr val="49C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g2c483862401_0_49"/>
          <p:cNvSpPr txBox="1"/>
          <p:nvPr/>
        </p:nvSpPr>
        <p:spPr>
          <a:xfrm>
            <a:off x="2805082" y="3631991"/>
            <a:ext cx="6038700" cy="1014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49C5B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4A4745"/>
                </a:solidFill>
                <a:latin typeface="Poppins"/>
                <a:ea typeface="Poppins"/>
                <a:cs typeface="Poppins"/>
                <a:sym typeface="Poppins"/>
              </a:rPr>
              <a:t>B Corp Lead(s)</a:t>
            </a:r>
            <a:endParaRPr b="1">
              <a:solidFill>
                <a:srgbClr val="4A474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A4745"/>
                </a:solidFill>
                <a:latin typeface="Cabin"/>
                <a:ea typeface="Cabin"/>
                <a:cs typeface="Cabin"/>
                <a:sym typeface="Cabin"/>
              </a:rPr>
              <a:t>Ownership of B Corp to steer the internal working group, act as external B Corp ambassador, track and report improvements, own risk mitigation and project manage recertification.</a:t>
            </a:r>
            <a:endParaRPr>
              <a:solidFill>
                <a:srgbClr val="4A4745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96" name="Google Shape;396;g2c483862401_0_49"/>
          <p:cNvSpPr/>
          <p:nvPr/>
        </p:nvSpPr>
        <p:spPr>
          <a:xfrm>
            <a:off x="3295521" y="5017957"/>
            <a:ext cx="5201400" cy="1335000"/>
          </a:xfrm>
          <a:prstGeom prst="rect">
            <a:avLst/>
          </a:prstGeom>
          <a:solidFill>
            <a:srgbClr val="666666"/>
          </a:solidFill>
          <a:ln cap="flat" cmpd="sng" w="9525">
            <a:solidFill>
              <a:srgbClr val="4A47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2c483862401_0_49"/>
          <p:cNvSpPr txBox="1"/>
          <p:nvPr/>
        </p:nvSpPr>
        <p:spPr>
          <a:xfrm>
            <a:off x="3295554" y="4963609"/>
            <a:ext cx="5081100" cy="1269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4A4745"/>
                </a:solidFill>
                <a:latin typeface="Poppins"/>
                <a:ea typeface="Poppins"/>
                <a:cs typeface="Poppins"/>
                <a:sym typeface="Poppins"/>
              </a:rPr>
              <a:t>Internal Working Group(s)</a:t>
            </a:r>
            <a:endParaRPr b="1">
              <a:solidFill>
                <a:srgbClr val="4A474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A4745"/>
                </a:solidFill>
                <a:latin typeface="Cabin"/>
                <a:ea typeface="Cabin"/>
                <a:cs typeface="Cabin"/>
                <a:sym typeface="Cabin"/>
              </a:rPr>
              <a:t>Group of employees across the business, typically those in the detail of the day to day to collaborate on strategy, track progress, discuss issues, problem solve and serve as internal B Corp ambassadors.</a:t>
            </a:r>
            <a:endParaRPr>
              <a:solidFill>
                <a:srgbClr val="4A4745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98" name="Google Shape;398;g2c483862401_0_49"/>
          <p:cNvSpPr/>
          <p:nvPr/>
        </p:nvSpPr>
        <p:spPr>
          <a:xfrm>
            <a:off x="1993725" y="1631252"/>
            <a:ext cx="7804800" cy="822300"/>
          </a:xfrm>
          <a:prstGeom prst="rect">
            <a:avLst/>
          </a:prstGeom>
          <a:solidFill>
            <a:srgbClr val="254A5D"/>
          </a:solidFill>
          <a:ln cap="flat" cmpd="sng" w="9525">
            <a:solidFill>
              <a:srgbClr val="254A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g2c483862401_0_49"/>
          <p:cNvSpPr txBox="1"/>
          <p:nvPr/>
        </p:nvSpPr>
        <p:spPr>
          <a:xfrm>
            <a:off x="1993775" y="1597788"/>
            <a:ext cx="7624500" cy="781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254A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4A4745"/>
                </a:solidFill>
                <a:latin typeface="Poppins"/>
                <a:ea typeface="Poppins"/>
                <a:cs typeface="Poppins"/>
                <a:sym typeface="Poppins"/>
              </a:rPr>
              <a:t>CEO &amp; Board Level</a:t>
            </a:r>
            <a:endParaRPr b="1">
              <a:solidFill>
                <a:srgbClr val="4A474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A4745"/>
                </a:solidFill>
                <a:latin typeface="Cabin"/>
                <a:ea typeface="Cabin"/>
                <a:cs typeface="Cabin"/>
                <a:sym typeface="Cabin"/>
              </a:rPr>
              <a:t>To commit to B Corp standards &amp; prioritise as part of the bottom line of the business.</a:t>
            </a:r>
            <a:endParaRPr>
              <a:solidFill>
                <a:srgbClr val="4A4745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00" name="Google Shape;400;g2c483862401_0_49"/>
          <p:cNvSpPr/>
          <p:nvPr/>
        </p:nvSpPr>
        <p:spPr>
          <a:xfrm>
            <a:off x="788600" y="1661150"/>
            <a:ext cx="351000" cy="45615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5BC0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g2c483862401_0_49"/>
          <p:cNvSpPr/>
          <p:nvPr/>
        </p:nvSpPr>
        <p:spPr>
          <a:xfrm rot="10800000">
            <a:off x="1139600" y="1661150"/>
            <a:ext cx="351000" cy="45615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5BC0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g2c483862401_0_49"/>
          <p:cNvSpPr txBox="1"/>
          <p:nvPr/>
        </p:nvSpPr>
        <p:spPr>
          <a:xfrm rot="-5400000">
            <a:off x="-1466650" y="3738500"/>
            <a:ext cx="4103700" cy="40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rgbClr val="4A4745"/>
                </a:solidFill>
                <a:latin typeface="Poppins"/>
                <a:ea typeface="Poppins"/>
                <a:cs typeface="Poppins"/>
                <a:sym typeface="Poppins"/>
              </a:rPr>
              <a:t>Structure to drive change both from the top down &amp; the bottom up.</a:t>
            </a:r>
            <a:endParaRPr b="1" sz="1500">
              <a:solidFill>
                <a:srgbClr val="4A474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g2c483862401_0_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5425" y="2119901"/>
            <a:ext cx="2983352" cy="223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2c483862401_0_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1300" y="4059652"/>
            <a:ext cx="3505673" cy="235309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2c483862401_0_77"/>
          <p:cNvSpPr txBox="1"/>
          <p:nvPr>
            <p:ph idx="4294967295" type="sldNum"/>
          </p:nvPr>
        </p:nvSpPr>
        <p:spPr>
          <a:xfrm>
            <a:off x="11263313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0" name="Google Shape;410;g2c483862401_0_77"/>
          <p:cNvSpPr txBox="1"/>
          <p:nvPr>
            <p:ph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Keeping</a:t>
            </a: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Up Momentum</a:t>
            </a:r>
            <a:endParaRPr/>
          </a:p>
        </p:txBody>
      </p:sp>
      <p:pic>
        <p:nvPicPr>
          <p:cNvPr id="411" name="Google Shape;411;g2c483862401_0_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g2c483862401_0_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25950" y="405415"/>
            <a:ext cx="1683026" cy="693587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g2c483862401_0_77"/>
          <p:cNvSpPr/>
          <p:nvPr/>
        </p:nvSpPr>
        <p:spPr>
          <a:xfrm>
            <a:off x="6021175" y="2487213"/>
            <a:ext cx="6170700" cy="2649600"/>
          </a:xfrm>
          <a:prstGeom prst="rect">
            <a:avLst/>
          </a:prstGeom>
          <a:solidFill>
            <a:srgbClr val="5BC09D"/>
          </a:solidFill>
          <a:ln cap="flat" cmpd="sng" w="9525">
            <a:solidFill>
              <a:srgbClr val="5BC09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oppins Medium"/>
              <a:buChar char="●"/>
            </a:pPr>
            <a:r>
              <a:rPr lang="en-GB" sz="2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Educate &amp; empower the workforce</a:t>
            </a:r>
            <a:endParaRPr sz="20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oppins Medium"/>
              <a:buChar char="●"/>
            </a:pPr>
            <a:r>
              <a:rPr lang="en-GB" sz="2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Conduct regular business updates </a:t>
            </a:r>
            <a:endParaRPr sz="20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oppins Medium"/>
              <a:buChar char="●"/>
            </a:pPr>
            <a:r>
              <a:rPr lang="en-GB" sz="2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Tie B Corp goals into employee goals</a:t>
            </a:r>
            <a:endParaRPr sz="20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oppins Medium"/>
              <a:buChar char="●"/>
            </a:pPr>
            <a:r>
              <a:rPr lang="en-GB" sz="2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Coordinate</a:t>
            </a:r>
            <a:r>
              <a:rPr lang="en-GB" sz="2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employee events </a:t>
            </a:r>
            <a:endParaRPr sz="20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414" name="Google Shape;414;g2c483862401_0_77"/>
          <p:cNvPicPr preferRelativeResize="0"/>
          <p:nvPr/>
        </p:nvPicPr>
        <p:blipFill rotWithShape="1">
          <a:blip r:embed="rId7">
            <a:alphaModFix/>
          </a:blip>
          <a:srcRect b="0" l="8397" r="3768" t="0"/>
          <a:stretch/>
        </p:blipFill>
        <p:spPr>
          <a:xfrm>
            <a:off x="261150" y="1738600"/>
            <a:ext cx="2471875" cy="30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g2c483862401_0_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3975" y="1786875"/>
            <a:ext cx="4601951" cy="4601951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g2c483862401_0_91"/>
          <p:cNvSpPr txBox="1"/>
          <p:nvPr>
            <p:ph idx="4294967295" type="sldNum"/>
          </p:nvPr>
        </p:nvSpPr>
        <p:spPr>
          <a:xfrm>
            <a:off x="11263313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1" name="Google Shape;421;g2c483862401_0_91"/>
          <p:cNvSpPr txBox="1"/>
          <p:nvPr>
            <p:ph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Evidencing Progress</a:t>
            </a:r>
            <a:endParaRPr/>
          </a:p>
        </p:txBody>
      </p:sp>
      <p:pic>
        <p:nvPicPr>
          <p:cNvPr id="422" name="Google Shape;422;g2c483862401_0_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g2c483862401_0_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25950" y="405415"/>
            <a:ext cx="1683026" cy="693587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g2c483862401_0_91"/>
          <p:cNvSpPr/>
          <p:nvPr/>
        </p:nvSpPr>
        <p:spPr>
          <a:xfrm>
            <a:off x="6243000" y="2514500"/>
            <a:ext cx="5949000" cy="3146700"/>
          </a:xfrm>
          <a:prstGeom prst="rect">
            <a:avLst/>
          </a:prstGeom>
          <a:solidFill>
            <a:srgbClr val="5BC09D"/>
          </a:solidFill>
          <a:ln cap="flat" cmpd="sng" w="9525">
            <a:solidFill>
              <a:srgbClr val="5BC09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oppins Medium"/>
              <a:buChar char="●"/>
            </a:pPr>
            <a:r>
              <a:rPr lang="en-GB" sz="2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Track progress annually</a:t>
            </a:r>
            <a:endParaRPr sz="20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oppins Medium"/>
              <a:buChar char="●"/>
            </a:pPr>
            <a:r>
              <a:rPr lang="en-GB" sz="2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Sync reporting metrics with the BIA</a:t>
            </a:r>
            <a:endParaRPr sz="20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oppins Medium"/>
              <a:buChar char="●"/>
            </a:pPr>
            <a:r>
              <a:rPr lang="en-GB" sz="2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Focus efforts on improvements that are right for your business, and have a significant points increase </a:t>
            </a:r>
            <a:endParaRPr sz="20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oppins Medium"/>
              <a:buChar char="●"/>
            </a:pPr>
            <a:r>
              <a:rPr lang="en-GB" sz="2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Follow B Corp guidelines on evidence</a:t>
            </a:r>
            <a:endParaRPr sz="20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BC09D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c3d6872dfe_1_33"/>
          <p:cNvSpPr txBox="1"/>
          <p:nvPr>
            <p:ph idx="4294967295" type="sldNum"/>
          </p:nvPr>
        </p:nvSpPr>
        <p:spPr>
          <a:xfrm>
            <a:off x="11658600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30" name="Google Shape;430;g2c3d6872dfe_1_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g2c3d6872dfe_1_33"/>
          <p:cNvSpPr txBox="1"/>
          <p:nvPr>
            <p:ph type="ctrTitle"/>
          </p:nvPr>
        </p:nvSpPr>
        <p:spPr>
          <a:xfrm>
            <a:off x="1373189" y="2889250"/>
            <a:ext cx="104409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Reporting Impact</a:t>
            </a:r>
            <a:endParaRPr b="1" sz="4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2" name="Google Shape;432;g2c3d6872dfe_1_33"/>
          <p:cNvSpPr txBox="1"/>
          <p:nvPr/>
        </p:nvSpPr>
        <p:spPr>
          <a:xfrm>
            <a:off x="5186100" y="676075"/>
            <a:ext cx="4028700" cy="3351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GB" sz="1200">
                <a:solidFill>
                  <a:schemeClr val="dk1"/>
                </a:solidFill>
              </a:rPr>
              <a:t>When to Report (annually in B Corp Month)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GB" sz="1200">
                <a:solidFill>
                  <a:schemeClr val="dk1"/>
                </a:solidFill>
              </a:rPr>
              <a:t>What is included: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GB" sz="1200">
                <a:solidFill>
                  <a:schemeClr val="dk1"/>
                </a:solidFill>
              </a:rPr>
              <a:t>Leadership statement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GB" sz="1200">
                <a:solidFill>
                  <a:schemeClr val="dk1"/>
                </a:solidFill>
              </a:rPr>
              <a:t>Your journey to date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GB" sz="1200">
                <a:solidFill>
                  <a:schemeClr val="dk1"/>
                </a:solidFill>
              </a:rPr>
              <a:t>Review and celebrate progress across all themes and set out what you want to do next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GB" sz="1200">
                <a:solidFill>
                  <a:schemeClr val="dk1"/>
                </a:solidFill>
              </a:rPr>
              <a:t>How to report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GB" sz="1200">
                <a:solidFill>
                  <a:schemeClr val="dk1"/>
                </a:solidFill>
              </a:rPr>
              <a:t>Blogs,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GB" sz="1200">
                <a:solidFill>
                  <a:schemeClr val="dk1"/>
                </a:solidFill>
              </a:rPr>
              <a:t>Poster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GB" sz="1200">
                <a:solidFill>
                  <a:schemeClr val="dk1"/>
                </a:solidFill>
              </a:rPr>
              <a:t>KPIs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GB" sz="1200">
                <a:solidFill>
                  <a:schemeClr val="dk1"/>
                </a:solidFill>
              </a:rPr>
              <a:t>In Depth Report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Will take content from </a:t>
            </a:r>
            <a:r>
              <a:rPr lang="en-GB" sz="1200" u="sng">
                <a:solidFill>
                  <a:schemeClr val="hlink"/>
                </a:solidFill>
                <a:hlinkClick r:id="rId4"/>
              </a:rPr>
              <a:t>https://pardot.bcorporation.net/l/39792/2019-11-19/95x7d4/39792/223829/Writing_an_Annual_Impact_Report_by_B_Lab_UK.pdf</a:t>
            </a:r>
            <a:r>
              <a:rPr lang="en-GB" sz="1200">
                <a:solidFill>
                  <a:schemeClr val="dk1"/>
                </a:solidFill>
              </a:rPr>
              <a:t>  and </a:t>
            </a:r>
            <a:r>
              <a:rPr lang="en-GB" sz="1200" u="sng">
                <a:solidFill>
                  <a:schemeClr val="hlink"/>
                </a:solidFill>
                <a:hlinkClick r:id="rId5"/>
              </a:rPr>
              <a:t>https://docs.google.com/presentation/d/1egPO45KBRV8zNtyGvk1HtqzJQpAierVNhAjAeIfrfY8/edit#slide=id.g1367afcf833_0_12</a:t>
            </a:r>
            <a:r>
              <a:rPr lang="en-GB" sz="1200">
                <a:solidFill>
                  <a:schemeClr val="dk1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c3d6872dfe_2_18"/>
          <p:cNvSpPr txBox="1"/>
          <p:nvPr>
            <p:ph idx="4294967295" type="sldNum"/>
          </p:nvPr>
        </p:nvSpPr>
        <p:spPr>
          <a:xfrm>
            <a:off x="11263313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38" name="Google Shape;438;g2c3d6872dfe_2_18"/>
          <p:cNvSpPr txBox="1"/>
          <p:nvPr>
            <p:ph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Reporting Impact</a:t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39" name="Google Shape;439;g2c3d6872dfe_2_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g2c3d6872dfe_2_18"/>
          <p:cNvSpPr txBox="1"/>
          <p:nvPr>
            <p:ph idx="1" type="body"/>
          </p:nvPr>
        </p:nvSpPr>
        <p:spPr>
          <a:xfrm>
            <a:off x="395287" y="6189663"/>
            <a:ext cx="94806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/>
          </a:p>
        </p:txBody>
      </p:sp>
      <p:sp>
        <p:nvSpPr>
          <p:cNvPr id="441" name="Google Shape;441;g2c3d6872dfe_2_18"/>
          <p:cNvSpPr txBox="1"/>
          <p:nvPr/>
        </p:nvSpPr>
        <p:spPr>
          <a:xfrm>
            <a:off x="1236672" y="1929825"/>
            <a:ext cx="86022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4A4A4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“We challenge you to help us move away from the idea (often encouraged by glossy, faultless impact reports) that businesses can be perfect. </a:t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4A4A4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challenge you to become leaders in a new standard of radical transparency, where broader stakeholders are educated about challenges and opportunities for improvement, as well as goals and milestones.” </a:t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42" name="Google Shape;442;g2c3d6872dfe_2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7500" y="377874"/>
            <a:ext cx="2237325" cy="9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c4efd22a69_0_50"/>
          <p:cNvSpPr txBox="1"/>
          <p:nvPr>
            <p:ph idx="4294967295" type="sldNum"/>
          </p:nvPr>
        </p:nvSpPr>
        <p:spPr>
          <a:xfrm>
            <a:off x="11263313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48" name="Google Shape;448;g2c4efd22a69_0_50"/>
          <p:cNvSpPr txBox="1"/>
          <p:nvPr>
            <p:ph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Reporting Impact</a:t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t/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49" name="Google Shape;449;g2c4efd22a69_0_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g2c4efd22a69_0_50"/>
          <p:cNvSpPr txBox="1"/>
          <p:nvPr>
            <p:ph idx="1" type="body"/>
          </p:nvPr>
        </p:nvSpPr>
        <p:spPr>
          <a:xfrm>
            <a:off x="395287" y="6189663"/>
            <a:ext cx="94806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451" name="Google Shape;451;g2c4efd22a69_0_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7500" y="377874"/>
            <a:ext cx="2237325" cy="9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g2c4efd22a69_0_50"/>
          <p:cNvSpPr txBox="1"/>
          <p:nvPr/>
        </p:nvSpPr>
        <p:spPr>
          <a:xfrm>
            <a:off x="1236675" y="1929825"/>
            <a:ext cx="79278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A4A49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rgbClr val="4A4A4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Reports are produced annually for B Corp Month</a:t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A4A49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rgbClr val="4A4A4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They are ideally an assessment of your continued improvement (either formally via regular BIA assessments or informally through success stories or lessons learned)</a:t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A4A49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rgbClr val="4A4A4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They provide a transparent assessment of your impact across all B Corp Themes </a:t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A4A49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rgbClr val="4A4A4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They provide inspiration and help to others</a:t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c4efd22a69_0_69"/>
          <p:cNvSpPr txBox="1"/>
          <p:nvPr>
            <p:ph idx="4294967295" type="sldNum"/>
          </p:nvPr>
        </p:nvSpPr>
        <p:spPr>
          <a:xfrm>
            <a:off x="11263313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8" name="Google Shape;458;g2c4efd22a69_0_69"/>
          <p:cNvSpPr txBox="1"/>
          <p:nvPr>
            <p:ph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Inside?</a:t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t/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59" name="Google Shape;459;g2c4efd22a69_0_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g2c4efd22a69_0_69"/>
          <p:cNvSpPr txBox="1"/>
          <p:nvPr>
            <p:ph idx="1" type="body"/>
          </p:nvPr>
        </p:nvSpPr>
        <p:spPr>
          <a:xfrm>
            <a:off x="395287" y="6189663"/>
            <a:ext cx="94806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461" name="Google Shape;461;g2c4efd22a69_0_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7500" y="377874"/>
            <a:ext cx="2237325" cy="9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g2c4efd22a69_0_69"/>
          <p:cNvSpPr txBox="1"/>
          <p:nvPr/>
        </p:nvSpPr>
        <p:spPr>
          <a:xfrm>
            <a:off x="1236675" y="1929825"/>
            <a:ext cx="43620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A4A49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rgbClr val="4A4A4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Leadership letter summarising the report and signalling buy-in and leadership from the top</a:t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63" name="Google Shape;463;g2c4efd22a69_0_69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13763" l="0" r="0" t="0"/>
          <a:stretch/>
        </p:blipFill>
        <p:spPr>
          <a:xfrm>
            <a:off x="5772200" y="2247248"/>
            <a:ext cx="6024525" cy="368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c4efd22a69_0_79"/>
          <p:cNvSpPr txBox="1"/>
          <p:nvPr>
            <p:ph idx="4294967295" type="sldNum"/>
          </p:nvPr>
        </p:nvSpPr>
        <p:spPr>
          <a:xfrm>
            <a:off x="11263313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9" name="Google Shape;469;g2c4efd22a69_0_79"/>
          <p:cNvSpPr txBox="1"/>
          <p:nvPr>
            <p:ph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Inside?</a:t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t/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70" name="Google Shape;470;g2c4efd22a69_0_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g2c4efd22a69_0_79"/>
          <p:cNvSpPr txBox="1"/>
          <p:nvPr>
            <p:ph idx="1" type="body"/>
          </p:nvPr>
        </p:nvSpPr>
        <p:spPr>
          <a:xfrm>
            <a:off x="395287" y="6189663"/>
            <a:ext cx="94806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472" name="Google Shape;472;g2c4efd22a69_0_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7500" y="377874"/>
            <a:ext cx="2237325" cy="9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2c4efd22a69_0_79"/>
          <p:cNvSpPr txBox="1"/>
          <p:nvPr/>
        </p:nvSpPr>
        <p:spPr>
          <a:xfrm>
            <a:off x="1236675" y="1929825"/>
            <a:ext cx="4437600" cy="3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Leadership letter summarising the report and signalling buy-in and leadership from the top</a:t>
            </a:r>
            <a:endParaRPr sz="17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A4A49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rgbClr val="4A4A4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 explanation of your journey to become a B Corp</a:t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74" name="Google Shape;474;g2c4efd22a69_0_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2150" y="2247249"/>
            <a:ext cx="6024527" cy="3386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c3d6872dfe_1_9"/>
          <p:cNvSpPr txBox="1"/>
          <p:nvPr>
            <p:ph idx="4294967295" type="sldNum"/>
          </p:nvPr>
        </p:nvSpPr>
        <p:spPr>
          <a:xfrm>
            <a:off x="11263313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8" name="Google Shape;88;g2c3d6872dfe_1_9"/>
          <p:cNvSpPr txBox="1"/>
          <p:nvPr>
            <p:ph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 Introduction to ISN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9" name="Google Shape;89;g2c3d6872dfe_1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2c3d6872dfe_1_9"/>
          <p:cNvSpPr txBox="1"/>
          <p:nvPr/>
        </p:nvSpPr>
        <p:spPr>
          <a:xfrm>
            <a:off x="3048000" y="2828836"/>
            <a:ext cx="6096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4A4A49"/>
              </a:buClr>
              <a:buSzPts val="1800"/>
              <a:buFont typeface="Helvetica Neue"/>
              <a:buNone/>
            </a:pPr>
            <a:r>
              <a:rPr b="0" i="1" lang="en-GB" sz="1800" u="none" cap="none" strike="noStrike">
                <a:solidFill>
                  <a:srgbClr val="4A4A4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collaborate with the private, public and third sectors in Islington to promote best environmental practice, increase social value and support the transition to a Net Zero Carbon Islington. </a:t>
            </a:r>
            <a:endParaRPr/>
          </a:p>
        </p:txBody>
      </p:sp>
      <p:sp>
        <p:nvSpPr>
          <p:cNvPr id="91" name="Google Shape;91;g2c3d6872dfe_1_9"/>
          <p:cNvSpPr txBox="1"/>
          <p:nvPr>
            <p:ph idx="1" type="body"/>
          </p:nvPr>
        </p:nvSpPr>
        <p:spPr>
          <a:xfrm>
            <a:off x="395287" y="6189663"/>
            <a:ext cx="94806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c4efd22a69_0_91"/>
          <p:cNvSpPr txBox="1"/>
          <p:nvPr>
            <p:ph idx="4294967295" type="sldNum"/>
          </p:nvPr>
        </p:nvSpPr>
        <p:spPr>
          <a:xfrm>
            <a:off x="11263313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0" name="Google Shape;480;g2c4efd22a69_0_91"/>
          <p:cNvSpPr txBox="1"/>
          <p:nvPr>
            <p:ph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Inside?</a:t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t/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81" name="Google Shape;481;g2c4efd22a69_0_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g2c4efd22a69_0_91"/>
          <p:cNvSpPr txBox="1"/>
          <p:nvPr>
            <p:ph idx="1" type="body"/>
          </p:nvPr>
        </p:nvSpPr>
        <p:spPr>
          <a:xfrm>
            <a:off x="395287" y="6189663"/>
            <a:ext cx="94806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483" name="Google Shape;483;g2c4efd22a69_0_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7500" y="377874"/>
            <a:ext cx="2237325" cy="9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g2c4efd22a69_0_91"/>
          <p:cNvSpPr txBox="1"/>
          <p:nvPr/>
        </p:nvSpPr>
        <p:spPr>
          <a:xfrm>
            <a:off x="1236675" y="1929825"/>
            <a:ext cx="4437600" cy="46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Leadership letter summarising the report and signalling buy-in and leadership from the top</a:t>
            </a:r>
            <a:endParaRPr sz="17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 explanation of your journey to become a B Corp</a:t>
            </a:r>
            <a:endParaRPr sz="17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A4A49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rgbClr val="4A4A4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review of progress in the last year against the 5 pillars and what you said you would do</a:t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85" name="Google Shape;485;g2c4efd22a69_0_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2150" y="2247249"/>
            <a:ext cx="6024527" cy="3386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g2c4efd22a69_0_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94075" y="2247251"/>
            <a:ext cx="6202650" cy="347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c4efd22a69_0_102"/>
          <p:cNvSpPr txBox="1"/>
          <p:nvPr>
            <p:ph idx="4294967295" type="sldNum"/>
          </p:nvPr>
        </p:nvSpPr>
        <p:spPr>
          <a:xfrm>
            <a:off x="11263313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92" name="Google Shape;492;g2c4efd22a69_0_102"/>
          <p:cNvSpPr txBox="1"/>
          <p:nvPr>
            <p:ph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Inside?</a:t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t/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93" name="Google Shape;493;g2c4efd22a69_0_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g2c4efd22a69_0_102"/>
          <p:cNvSpPr txBox="1"/>
          <p:nvPr>
            <p:ph idx="1" type="body"/>
          </p:nvPr>
        </p:nvSpPr>
        <p:spPr>
          <a:xfrm>
            <a:off x="395287" y="6189663"/>
            <a:ext cx="94806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495" name="Google Shape;495;g2c4efd22a69_0_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7500" y="377874"/>
            <a:ext cx="2237325" cy="9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g2c4efd22a69_0_102"/>
          <p:cNvSpPr txBox="1"/>
          <p:nvPr/>
        </p:nvSpPr>
        <p:spPr>
          <a:xfrm>
            <a:off x="1236675" y="1929825"/>
            <a:ext cx="4437600" cy="51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Leadership letter summarising the report and signalling buy-in and leadership from the top</a:t>
            </a:r>
            <a:endParaRPr sz="17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 explanation of your journey to become a B Corp</a:t>
            </a:r>
            <a:endParaRPr sz="17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review of progress in the last year against the 5 pillars and what you said you would do</a:t>
            </a:r>
            <a:endParaRPr sz="1700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A4A49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rgbClr val="4A4A4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Goals for the next year</a:t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97" name="Google Shape;497;g2c4efd22a69_0_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5995" y="2289888"/>
            <a:ext cx="4796841" cy="338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c4efd22a69_0_114"/>
          <p:cNvSpPr txBox="1"/>
          <p:nvPr>
            <p:ph idx="4294967295" type="sldNum"/>
          </p:nvPr>
        </p:nvSpPr>
        <p:spPr>
          <a:xfrm>
            <a:off x="11263313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03" name="Google Shape;503;g2c4efd22a69_0_114"/>
          <p:cNvSpPr txBox="1"/>
          <p:nvPr>
            <p:ph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Does It Look Like?</a:t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t/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04" name="Google Shape;504;g2c4efd22a69_0_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g2c4efd22a69_0_114"/>
          <p:cNvSpPr txBox="1"/>
          <p:nvPr>
            <p:ph idx="1" type="body"/>
          </p:nvPr>
        </p:nvSpPr>
        <p:spPr>
          <a:xfrm>
            <a:off x="395287" y="6189663"/>
            <a:ext cx="94806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506" name="Google Shape;506;g2c4efd22a69_0_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7500" y="377874"/>
            <a:ext cx="2237325" cy="9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g2c4efd22a69_0_114"/>
          <p:cNvSpPr txBox="1"/>
          <p:nvPr/>
        </p:nvSpPr>
        <p:spPr>
          <a:xfrm>
            <a:off x="1236675" y="1929825"/>
            <a:ext cx="44376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“Reports” can take lots of formats and follow lots of templates. 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c4efd22a69_1_0"/>
          <p:cNvSpPr txBox="1"/>
          <p:nvPr>
            <p:ph idx="4294967295" type="sldNum"/>
          </p:nvPr>
        </p:nvSpPr>
        <p:spPr>
          <a:xfrm>
            <a:off x="11263313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3" name="Google Shape;513;g2c4efd22a69_1_0"/>
          <p:cNvSpPr txBox="1"/>
          <p:nvPr>
            <p:ph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Does It Look Like?</a:t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t/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14" name="Google Shape;514;g2c4efd22a69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g2c4efd22a69_1_0"/>
          <p:cNvSpPr txBox="1"/>
          <p:nvPr>
            <p:ph idx="1" type="body"/>
          </p:nvPr>
        </p:nvSpPr>
        <p:spPr>
          <a:xfrm>
            <a:off x="395287" y="6189663"/>
            <a:ext cx="94806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516" name="Google Shape;516;g2c4efd22a69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7500" y="377874"/>
            <a:ext cx="2237325" cy="9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g2c4efd22a69_1_0"/>
          <p:cNvSpPr txBox="1"/>
          <p:nvPr/>
        </p:nvSpPr>
        <p:spPr>
          <a:xfrm>
            <a:off x="1236675" y="1929825"/>
            <a:ext cx="4437600" cy="3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“Reports” can take lots of formats and follow lots of templates. 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posters and infographics that clearly communicate progress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18" name="Google Shape;518;g2c4efd22a69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87915">
            <a:off x="5939775" y="1975508"/>
            <a:ext cx="3465651" cy="2452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g2c4efd22a69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68853">
            <a:off x="8687123" y="3842195"/>
            <a:ext cx="3147458" cy="2227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c4efd22a69_1_11"/>
          <p:cNvSpPr txBox="1"/>
          <p:nvPr>
            <p:ph idx="4294967295" type="sldNum"/>
          </p:nvPr>
        </p:nvSpPr>
        <p:spPr>
          <a:xfrm>
            <a:off x="11263313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5" name="Google Shape;525;g2c4efd22a69_1_11"/>
          <p:cNvSpPr txBox="1"/>
          <p:nvPr>
            <p:ph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Does It Look Like?</a:t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t/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26" name="Google Shape;526;g2c4efd22a69_1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g2c4efd22a69_1_11"/>
          <p:cNvSpPr txBox="1"/>
          <p:nvPr>
            <p:ph idx="1" type="body"/>
          </p:nvPr>
        </p:nvSpPr>
        <p:spPr>
          <a:xfrm>
            <a:off x="395287" y="6189663"/>
            <a:ext cx="94806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528" name="Google Shape;528;g2c4efd22a69_1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7500" y="377874"/>
            <a:ext cx="2237325" cy="9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g2c4efd22a69_1_11"/>
          <p:cNvSpPr txBox="1"/>
          <p:nvPr/>
        </p:nvSpPr>
        <p:spPr>
          <a:xfrm>
            <a:off x="1236675" y="1929825"/>
            <a:ext cx="4437600" cy="48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“Reports” can take lots of formats and follow lots of templates. 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posters and infographics that clearly communicate progress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toolkits to help others repeat your success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30" name="Google Shape;530;g2c4efd22a69_1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24665">
            <a:off x="6459075" y="1889474"/>
            <a:ext cx="3383747" cy="188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g2c4efd22a69_1_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96300" y="3814800"/>
            <a:ext cx="3900374" cy="2175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c4efd22a69_1_25"/>
          <p:cNvSpPr txBox="1"/>
          <p:nvPr>
            <p:ph idx="4294967295" type="sldNum"/>
          </p:nvPr>
        </p:nvSpPr>
        <p:spPr>
          <a:xfrm>
            <a:off x="11263313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37" name="Google Shape;537;g2c4efd22a69_1_25"/>
          <p:cNvSpPr txBox="1"/>
          <p:nvPr>
            <p:ph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Does It Look Like?</a:t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t/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38" name="Google Shape;538;g2c4efd22a69_1_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g2c4efd22a69_1_25"/>
          <p:cNvSpPr txBox="1"/>
          <p:nvPr>
            <p:ph idx="1" type="body"/>
          </p:nvPr>
        </p:nvSpPr>
        <p:spPr>
          <a:xfrm>
            <a:off x="395287" y="6189663"/>
            <a:ext cx="94806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540" name="Google Shape;540;g2c4efd22a69_1_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7500" y="377874"/>
            <a:ext cx="2237325" cy="9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g2c4efd22a69_1_25"/>
          <p:cNvSpPr txBox="1"/>
          <p:nvPr/>
        </p:nvSpPr>
        <p:spPr>
          <a:xfrm>
            <a:off x="1236675" y="1929825"/>
            <a:ext cx="4437600" cy="53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“Reports” can take lots of formats and follow lots of templates. 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posters and infographics that clearly communicate progress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toolkits to help others repeat your success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Education pieces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42" name="Google Shape;542;g2c4efd22a69_1_25" title="Video Project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8700" y="1929825"/>
            <a:ext cx="6151800" cy="379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c4efd22a69_1_69"/>
          <p:cNvSpPr txBox="1"/>
          <p:nvPr>
            <p:ph idx="4294967295" type="sldNum"/>
          </p:nvPr>
        </p:nvSpPr>
        <p:spPr>
          <a:xfrm>
            <a:off x="11263313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48" name="Google Shape;548;g2c4efd22a69_1_69"/>
          <p:cNvSpPr txBox="1"/>
          <p:nvPr>
            <p:ph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Does It Look Like?</a:t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t/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49" name="Google Shape;549;g2c4efd22a69_1_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g2c4efd22a69_1_69"/>
          <p:cNvSpPr txBox="1"/>
          <p:nvPr>
            <p:ph idx="1" type="body"/>
          </p:nvPr>
        </p:nvSpPr>
        <p:spPr>
          <a:xfrm>
            <a:off x="395287" y="6189663"/>
            <a:ext cx="94806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551" name="Google Shape;551;g2c4efd22a69_1_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7500" y="377874"/>
            <a:ext cx="2237325" cy="9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g2c4efd22a69_1_69"/>
          <p:cNvSpPr txBox="1"/>
          <p:nvPr/>
        </p:nvSpPr>
        <p:spPr>
          <a:xfrm>
            <a:off x="1236675" y="1929825"/>
            <a:ext cx="4437600" cy="59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“Reports” can take lots of formats and follow lots of templates. 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posters and infographics that clearly communicate progress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toolkits to help others repeat your success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Education pieces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transparent data releases</a:t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53" name="Google Shape;553;g2c4efd22a69_1_69"/>
          <p:cNvPicPr preferRelativeResize="0"/>
          <p:nvPr/>
        </p:nvPicPr>
        <p:blipFill rotWithShape="1">
          <a:blip r:embed="rId5">
            <a:alphaModFix/>
          </a:blip>
          <a:srcRect b="3185" l="3329" r="3941" t="0"/>
          <a:stretch/>
        </p:blipFill>
        <p:spPr>
          <a:xfrm>
            <a:off x="6052150" y="2046150"/>
            <a:ext cx="5536348" cy="385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c4efd22a69_1_47"/>
          <p:cNvSpPr txBox="1"/>
          <p:nvPr>
            <p:ph idx="4294967295" type="sldNum"/>
          </p:nvPr>
        </p:nvSpPr>
        <p:spPr>
          <a:xfrm>
            <a:off x="11263313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9" name="Google Shape;559;g2c4efd22a69_1_47"/>
          <p:cNvSpPr txBox="1"/>
          <p:nvPr>
            <p:ph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it Works</a:t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t/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60" name="Google Shape;560;g2c4efd22a69_1_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g2c4efd22a69_1_47"/>
          <p:cNvSpPr txBox="1"/>
          <p:nvPr>
            <p:ph idx="1" type="body"/>
          </p:nvPr>
        </p:nvSpPr>
        <p:spPr>
          <a:xfrm>
            <a:off x="395287" y="6189663"/>
            <a:ext cx="94806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562" name="Google Shape;562;g2c4efd22a69_1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7500" y="377874"/>
            <a:ext cx="2237325" cy="9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g2c4efd22a69_1_47"/>
          <p:cNvSpPr txBox="1"/>
          <p:nvPr/>
        </p:nvSpPr>
        <p:spPr>
          <a:xfrm>
            <a:off x="1236675" y="1929825"/>
            <a:ext cx="7927800" cy="3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A4A49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rgbClr val="4A4A4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 provides a simple framework</a:t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A4A49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rgbClr val="4A4A4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 promotes transparency</a:t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A4A49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rgbClr val="4A4A4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 gives you an external motivation to keep improving</a:t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4A4A49"/>
              </a:buClr>
              <a:buSzPts val="1700"/>
              <a:buFont typeface="Helvetica Neue"/>
              <a:buChar char="●"/>
            </a:pPr>
            <a:r>
              <a:rPr lang="en-GB" sz="1700">
                <a:solidFill>
                  <a:srgbClr val="4A4A4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 makes sure you don’t just concentrate on the one thing you did well on</a:t>
            </a:r>
            <a:endParaRPr sz="17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c4efd22a69_1_56"/>
          <p:cNvSpPr txBox="1"/>
          <p:nvPr>
            <p:ph idx="4294967295" type="sldNum"/>
          </p:nvPr>
        </p:nvSpPr>
        <p:spPr>
          <a:xfrm>
            <a:off x="11263313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9" name="Google Shape;569;g2c4efd22a69_1_56"/>
          <p:cNvSpPr txBox="1"/>
          <p:nvPr>
            <p:ph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Resources</a:t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t/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70" name="Google Shape;570;g2c4efd22a69_1_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g2c4efd22a69_1_56"/>
          <p:cNvSpPr txBox="1"/>
          <p:nvPr>
            <p:ph idx="1" type="body"/>
          </p:nvPr>
        </p:nvSpPr>
        <p:spPr>
          <a:xfrm>
            <a:off x="395287" y="6189663"/>
            <a:ext cx="94806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572" name="Google Shape;572;g2c4efd22a69_1_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7500" y="377874"/>
            <a:ext cx="2237325" cy="9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g2c4efd22a69_1_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0475" y="2113651"/>
            <a:ext cx="3280026" cy="3280026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g2c4efd22a69_1_56"/>
          <p:cNvSpPr txBox="1"/>
          <p:nvPr/>
        </p:nvSpPr>
        <p:spPr>
          <a:xfrm>
            <a:off x="1236675" y="1929825"/>
            <a:ext cx="7927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>
                <a:solidFill>
                  <a:srgbClr val="4A4A4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 Corp Guide with example reports</a:t>
            </a:r>
            <a:endParaRPr b="1" sz="14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75" name="Google Shape;575;g2c4efd22a69_1_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1175" y="2113650"/>
            <a:ext cx="3311000" cy="3311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g2c4efd22a69_1_56"/>
          <p:cNvSpPr txBox="1"/>
          <p:nvPr/>
        </p:nvSpPr>
        <p:spPr>
          <a:xfrm>
            <a:off x="5023725" y="1929825"/>
            <a:ext cx="7927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>
                <a:solidFill>
                  <a:srgbClr val="4A4A4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 Lab Report Word Template</a:t>
            </a:r>
            <a:endParaRPr b="1" sz="14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BC09D"/>
        </a:solidFill>
      </p:bgPr>
    </p:bg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c3d6872dfe_1_39"/>
          <p:cNvSpPr txBox="1"/>
          <p:nvPr>
            <p:ph idx="4294967295" type="sldNum"/>
          </p:nvPr>
        </p:nvSpPr>
        <p:spPr>
          <a:xfrm>
            <a:off x="11658600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82" name="Google Shape;582;g2c3d6872dfe_1_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g2c3d6872dfe_1_39"/>
          <p:cNvSpPr txBox="1"/>
          <p:nvPr>
            <p:ph type="ctrTitle"/>
          </p:nvPr>
        </p:nvSpPr>
        <p:spPr>
          <a:xfrm>
            <a:off x="1373189" y="2889250"/>
            <a:ext cx="104409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Next Ste</a:t>
            </a:r>
            <a:r>
              <a:rPr b="1" lang="en-GB" sz="4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ps</a:t>
            </a:r>
            <a:endParaRPr b="1" sz="4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64522" y="1796242"/>
            <a:ext cx="1023801" cy="10272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5"/>
          <p:cNvGrpSpPr/>
          <p:nvPr/>
        </p:nvGrpSpPr>
        <p:grpSpPr>
          <a:xfrm>
            <a:off x="6596227" y="1936575"/>
            <a:ext cx="3581280" cy="3371417"/>
            <a:chOff x="8112224" y="1"/>
            <a:chExt cx="4088604" cy="3849012"/>
          </a:xfrm>
        </p:grpSpPr>
        <p:sp>
          <p:nvSpPr>
            <p:cNvPr id="98" name="Google Shape;98;p5"/>
            <p:cNvSpPr/>
            <p:nvPr/>
          </p:nvSpPr>
          <p:spPr>
            <a:xfrm>
              <a:off x="8112224" y="1"/>
              <a:ext cx="2555776" cy="1887713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9" name="Google Shape;99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625940" y="1411545"/>
              <a:ext cx="929973" cy="3187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409238" y="2535616"/>
              <a:ext cx="2150812" cy="6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5"/>
            <p:cNvPicPr preferRelativeResize="0"/>
            <p:nvPr/>
          </p:nvPicPr>
          <p:blipFill rotWithShape="1">
            <a:blip r:embed="rId7">
              <a:alphaModFix/>
            </a:blip>
            <a:srcRect b="18822" l="0" r="-6138" t="14759"/>
            <a:stretch/>
          </p:blipFill>
          <p:spPr>
            <a:xfrm>
              <a:off x="9618956" y="1844824"/>
              <a:ext cx="1114372" cy="6480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237815" y="3169696"/>
              <a:ext cx="995869" cy="5437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8583557" y="527682"/>
              <a:ext cx="2019356" cy="6874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442225" y="3235864"/>
              <a:ext cx="1260486" cy="5481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Text&#10;&#10;Description automatically generated with low confidence" id="105" name="Google Shape;105;p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0604319" y="2298995"/>
              <a:ext cx="1468478" cy="5481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yellow circular object with black text&#10;&#10;Description automatically generated with low confidence" id="106" name="Google Shape;106;p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0977133" y="3039312"/>
              <a:ext cx="809701" cy="809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hape&#10;&#10;Description automatically generated" id="107" name="Google Shape;107;p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1388557" y="445823"/>
              <a:ext cx="697099" cy="697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aphical user interface, application&#10;&#10;Description automatically generated" id="108" name="Google Shape;108;p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11160475" y="1548349"/>
              <a:ext cx="675259" cy="6752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logo&#10;&#10;Description automatically generated" id="109" name="Google Shape;109;p5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0668000" y="1148718"/>
              <a:ext cx="1532828" cy="588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5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10520501" y="9844"/>
              <a:ext cx="880553" cy="5069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" name="Google Shape;111;p5"/>
          <p:cNvSpPr txBox="1"/>
          <p:nvPr>
            <p:ph idx="4294967295" type="sldNum"/>
          </p:nvPr>
        </p:nvSpPr>
        <p:spPr>
          <a:xfrm>
            <a:off x="11263313" y="6189663"/>
            <a:ext cx="533400" cy="3921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2" name="Google Shape;112;p5"/>
          <p:cNvSpPr txBox="1"/>
          <p:nvPr>
            <p:ph idx="1" type="body"/>
          </p:nvPr>
        </p:nvSpPr>
        <p:spPr>
          <a:xfrm>
            <a:off x="395287" y="6189663"/>
            <a:ext cx="9480551" cy="5397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4A4A49"/>
              </a:buClr>
              <a:buSzPts val="1000"/>
              <a:buNone/>
            </a:pPr>
            <a:r>
              <a:rPr lang="en-GB">
                <a:solidFill>
                  <a:srgbClr val="4A4A49"/>
                </a:solidFill>
              </a:rPr>
              <a:t>Over 120</a:t>
            </a:r>
            <a:r>
              <a:rPr lang="en-GB">
                <a:solidFill>
                  <a:srgbClr val="4A4A49"/>
                </a:solidFill>
              </a:rPr>
              <a:t> members from across Islington varying in size and organisation type</a:t>
            </a:r>
            <a:endParaRPr/>
          </a:p>
        </p:txBody>
      </p:sp>
      <p:sp>
        <p:nvSpPr>
          <p:cNvPr id="113" name="Google Shape;113;p5"/>
          <p:cNvSpPr txBox="1"/>
          <p:nvPr>
            <p:ph type="title"/>
          </p:nvPr>
        </p:nvSpPr>
        <p:spPr>
          <a:xfrm>
            <a:off x="1236663" y="909638"/>
            <a:ext cx="10560050" cy="4079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Membership</a:t>
            </a:r>
            <a:endParaRPr b="1"/>
          </a:p>
        </p:txBody>
      </p:sp>
      <p:sp>
        <p:nvSpPr>
          <p:cNvPr id="114" name="Google Shape;114;p5"/>
          <p:cNvSpPr txBox="1"/>
          <p:nvPr>
            <p:ph idx="2" type="body"/>
          </p:nvPr>
        </p:nvSpPr>
        <p:spPr>
          <a:xfrm>
            <a:off x="1355724" y="2407785"/>
            <a:ext cx="10440987" cy="31596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0"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collaborate with the private, public and third sectors in Islington to promote best environmental practice, increase social value and support the transition to a Zero Carbon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5" name="Google Shape;115;p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5"/>
          <p:cNvGrpSpPr/>
          <p:nvPr/>
        </p:nvGrpSpPr>
        <p:grpSpPr>
          <a:xfrm>
            <a:off x="395287" y="1718844"/>
            <a:ext cx="3492350" cy="2720951"/>
            <a:chOff x="235194" y="-218676"/>
            <a:chExt cx="5002305" cy="3897384"/>
          </a:xfrm>
        </p:grpSpPr>
        <p:pic>
          <p:nvPicPr>
            <p:cNvPr id="117" name="Google Shape;117;p5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235194" y="2343592"/>
              <a:ext cx="1343423" cy="1180603"/>
            </a:xfrm>
            <a:prstGeom prst="rect">
              <a:avLst/>
            </a:prstGeom>
            <a:noFill/>
            <a:ln>
              <a:noFill/>
            </a:ln>
          </p:spPr>
        </p:pic>
        <p:graphicFrame>
          <p:nvGraphicFramePr>
            <p:cNvPr id="118" name="Google Shape;118;p5"/>
            <p:cNvGraphicFramePr/>
            <p:nvPr/>
          </p:nvGraphicFramePr>
          <p:xfrm>
            <a:off x="1152611" y="-218676"/>
            <a:ext cx="1773331" cy="1359949"/>
          </p:xfrm>
          <a:graphic>
            <a:graphicData uri="http://schemas.openxmlformats.org/presentationml/2006/ole">
              <mc:AlternateContent>
                <mc:Choice Requires="v">
                  <p:oleObj r:id="rId19" imgH="1359949" imgW="1773331" progId="AcroExch.Document.DC" spid="_x0000_s1">
                    <p:embed/>
                  </p:oleObj>
                </mc:Choice>
                <mc:Fallback>
                  <p:oleObj r:id="rId20" imgH="1359949" imgW="1773331" progId="AcroExch.Document.DC">
                    <p:embed/>
                    <p:pic>
                      <p:nvPicPr>
                        <p:cNvPr id="118" name="Google Shape;118;p5"/>
                        <p:cNvPicPr preferRelativeResize="0"/>
                        <p:nvPr/>
                      </p:nvPicPr>
                      <p:blipFill rotWithShape="1">
                        <a:blip r:embed="rId21">
                          <a:alphaModFix/>
                        </a:blip>
                        <a:srcRect b="0" l="0" r="0" t="0"/>
                        <a:stretch/>
                      </p:blipFill>
                      <p:spPr>
                        <a:xfrm>
                          <a:off x="1152611" y="-218676"/>
                          <a:ext cx="1773331" cy="13599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9" name="Google Shape;119;p5"/>
            <p:cNvPicPr preferRelativeResize="0"/>
            <p:nvPr/>
          </p:nvPicPr>
          <p:blipFill rotWithShape="1">
            <a:blip r:embed="rId22">
              <a:alphaModFix/>
            </a:blip>
            <a:srcRect b="0" l="0" r="0" t="0"/>
            <a:stretch/>
          </p:blipFill>
          <p:spPr>
            <a:xfrm>
              <a:off x="3426156" y="1007675"/>
              <a:ext cx="1280381" cy="880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23">
              <a:alphaModFix/>
            </a:blip>
            <a:srcRect b="0" l="0" r="0" t="0"/>
            <a:stretch/>
          </p:blipFill>
          <p:spPr>
            <a:xfrm>
              <a:off x="454893" y="156108"/>
              <a:ext cx="918067" cy="812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24">
              <a:alphaModFix/>
            </a:blip>
            <a:srcRect b="3665" l="0" r="0" t="0"/>
            <a:stretch/>
          </p:blipFill>
          <p:spPr>
            <a:xfrm>
              <a:off x="572927" y="1211120"/>
              <a:ext cx="1466815" cy="9631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25">
              <a:alphaModFix/>
            </a:blip>
            <a:srcRect b="0" l="0" r="0" t="0"/>
            <a:stretch/>
          </p:blipFill>
          <p:spPr>
            <a:xfrm>
              <a:off x="2814571" y="90505"/>
              <a:ext cx="991821" cy="510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5"/>
            <p:cNvPicPr preferRelativeResize="0"/>
            <p:nvPr/>
          </p:nvPicPr>
          <p:blipFill rotWithShape="1">
            <a:blip r:embed="rId26">
              <a:alphaModFix/>
            </a:blip>
            <a:srcRect b="0" l="0" r="0" t="0"/>
            <a:stretch/>
          </p:blipFill>
          <p:spPr>
            <a:xfrm>
              <a:off x="928319" y="2955737"/>
              <a:ext cx="650298" cy="7229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5"/>
            <p:cNvPicPr preferRelativeResize="0"/>
            <p:nvPr/>
          </p:nvPicPr>
          <p:blipFill rotWithShape="1">
            <a:blip r:embed="rId27">
              <a:alphaModFix/>
            </a:blip>
            <a:srcRect b="0" l="0" r="0" t="0"/>
            <a:stretch/>
          </p:blipFill>
          <p:spPr>
            <a:xfrm>
              <a:off x="2809503" y="1839990"/>
              <a:ext cx="1099164" cy="8233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5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>
              <a:off x="4234297" y="2312134"/>
              <a:ext cx="1003202" cy="6630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5"/>
            <p:cNvPicPr preferRelativeResize="0"/>
            <p:nvPr/>
          </p:nvPicPr>
          <p:blipFill rotWithShape="1">
            <a:blip r:embed="rId29">
              <a:alphaModFix/>
            </a:blip>
            <a:srcRect b="0" l="0" r="0" t="0"/>
            <a:stretch/>
          </p:blipFill>
          <p:spPr>
            <a:xfrm>
              <a:off x="1778139" y="2107596"/>
              <a:ext cx="1025503" cy="8568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5"/>
            <p:cNvPicPr preferRelativeResize="0"/>
            <p:nvPr/>
          </p:nvPicPr>
          <p:blipFill rotWithShape="1">
            <a:blip r:embed="rId30">
              <a:alphaModFix/>
            </a:blip>
            <a:srcRect b="0" l="0" r="0" t="0"/>
            <a:stretch/>
          </p:blipFill>
          <p:spPr>
            <a:xfrm>
              <a:off x="2691126" y="623269"/>
              <a:ext cx="908347" cy="4731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5"/>
            <p:cNvPicPr preferRelativeResize="0"/>
            <p:nvPr/>
          </p:nvPicPr>
          <p:blipFill rotWithShape="1">
            <a:blip r:embed="rId31">
              <a:alphaModFix/>
            </a:blip>
            <a:srcRect b="0" l="0" r="0" t="0"/>
            <a:stretch/>
          </p:blipFill>
          <p:spPr>
            <a:xfrm>
              <a:off x="3256127" y="2717829"/>
              <a:ext cx="640181" cy="6373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5"/>
            <p:cNvPicPr preferRelativeResize="0"/>
            <p:nvPr/>
          </p:nvPicPr>
          <p:blipFill rotWithShape="1">
            <a:blip r:embed="rId32">
              <a:alphaModFix/>
            </a:blip>
            <a:srcRect b="0" l="0" r="0" t="0"/>
            <a:stretch/>
          </p:blipFill>
          <p:spPr>
            <a:xfrm>
              <a:off x="2094998" y="1211773"/>
              <a:ext cx="1112561" cy="4010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0" name="Google Shape;130;p5"/>
          <p:cNvGrpSpPr/>
          <p:nvPr/>
        </p:nvGrpSpPr>
        <p:grpSpPr>
          <a:xfrm>
            <a:off x="3342264" y="1923077"/>
            <a:ext cx="4102892" cy="2220666"/>
            <a:chOff x="3994127" y="-111471"/>
            <a:chExt cx="6371958" cy="3448784"/>
          </a:xfrm>
        </p:grpSpPr>
        <p:pic>
          <p:nvPicPr>
            <p:cNvPr id="131" name="Google Shape;131;p5"/>
            <p:cNvPicPr preferRelativeResize="0"/>
            <p:nvPr/>
          </p:nvPicPr>
          <p:blipFill rotWithShape="1">
            <a:blip r:embed="rId33">
              <a:alphaModFix/>
            </a:blip>
            <a:srcRect b="0" l="0" r="0" t="0"/>
            <a:stretch/>
          </p:blipFill>
          <p:spPr>
            <a:xfrm>
              <a:off x="8364478" y="-111471"/>
              <a:ext cx="2001607" cy="779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5"/>
            <p:cNvPicPr preferRelativeResize="0"/>
            <p:nvPr/>
          </p:nvPicPr>
          <p:blipFill rotWithShape="1">
            <a:blip r:embed="rId34">
              <a:alphaModFix/>
            </a:blip>
            <a:srcRect b="0" l="0" r="0" t="0"/>
            <a:stretch/>
          </p:blipFill>
          <p:spPr>
            <a:xfrm>
              <a:off x="3994127" y="164302"/>
              <a:ext cx="1905000" cy="3714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5"/>
            <p:cNvPicPr preferRelativeResize="0"/>
            <p:nvPr/>
          </p:nvPicPr>
          <p:blipFill rotWithShape="1">
            <a:blip r:embed="rId35">
              <a:alphaModFix/>
            </a:blip>
            <a:srcRect b="0" l="0" r="0" t="0"/>
            <a:stretch/>
          </p:blipFill>
          <p:spPr>
            <a:xfrm>
              <a:off x="4636036" y="628049"/>
              <a:ext cx="1060386" cy="7977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5"/>
            <p:cNvPicPr preferRelativeResize="0"/>
            <p:nvPr/>
          </p:nvPicPr>
          <p:blipFill rotWithShape="1">
            <a:blip r:embed="rId36">
              <a:alphaModFix/>
            </a:blip>
            <a:srcRect b="0" l="0" r="0" t="0"/>
            <a:stretch/>
          </p:blipFill>
          <p:spPr>
            <a:xfrm>
              <a:off x="5806228" y="1047067"/>
              <a:ext cx="1937881" cy="1488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5"/>
            <p:cNvPicPr preferRelativeResize="0"/>
            <p:nvPr/>
          </p:nvPicPr>
          <p:blipFill rotWithShape="1">
            <a:blip r:embed="rId37">
              <a:alphaModFix/>
            </a:blip>
            <a:srcRect b="0" l="0" r="0" t="0"/>
            <a:stretch/>
          </p:blipFill>
          <p:spPr>
            <a:xfrm>
              <a:off x="6042902" y="2437215"/>
              <a:ext cx="1553678" cy="900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5"/>
            <p:cNvPicPr preferRelativeResize="0"/>
            <p:nvPr/>
          </p:nvPicPr>
          <p:blipFill rotWithShape="1">
            <a:blip r:embed="rId38">
              <a:alphaModFix/>
            </a:blip>
            <a:srcRect b="0" l="0" r="0" t="0"/>
            <a:stretch/>
          </p:blipFill>
          <p:spPr>
            <a:xfrm>
              <a:off x="7697541" y="1742733"/>
              <a:ext cx="1875659" cy="749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5"/>
            <p:cNvPicPr preferRelativeResize="0"/>
            <p:nvPr/>
          </p:nvPicPr>
          <p:blipFill rotWithShape="1">
            <a:blip r:embed="rId39">
              <a:alphaModFix/>
            </a:blip>
            <a:srcRect b="0" l="0" r="0" t="0"/>
            <a:stretch/>
          </p:blipFill>
          <p:spPr>
            <a:xfrm>
              <a:off x="4871820" y="1519370"/>
              <a:ext cx="758378" cy="7583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5"/>
            <p:cNvPicPr preferRelativeResize="0"/>
            <p:nvPr/>
          </p:nvPicPr>
          <p:blipFill rotWithShape="1">
            <a:blip r:embed="rId40">
              <a:alphaModFix/>
            </a:blip>
            <a:srcRect b="0" l="0" r="0" t="0"/>
            <a:stretch/>
          </p:blipFill>
          <p:spPr>
            <a:xfrm>
              <a:off x="6694701" y="354013"/>
              <a:ext cx="1833051" cy="6331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5"/>
            <p:cNvPicPr preferRelativeResize="0"/>
            <p:nvPr/>
          </p:nvPicPr>
          <p:blipFill rotWithShape="1">
            <a:blip r:embed="rId41">
              <a:alphaModFix/>
            </a:blip>
            <a:srcRect b="0" l="0" r="0" t="0"/>
            <a:stretch/>
          </p:blipFill>
          <p:spPr>
            <a:xfrm>
              <a:off x="5692321" y="2124088"/>
              <a:ext cx="1037568" cy="6032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5"/>
            <p:cNvPicPr preferRelativeResize="0"/>
            <p:nvPr/>
          </p:nvPicPr>
          <p:blipFill rotWithShape="1">
            <a:blip r:embed="rId42">
              <a:alphaModFix/>
            </a:blip>
            <a:srcRect b="0" l="0" r="0" t="0"/>
            <a:stretch/>
          </p:blipFill>
          <p:spPr>
            <a:xfrm>
              <a:off x="5988344" y="707628"/>
              <a:ext cx="900806" cy="813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5"/>
            <p:cNvPicPr preferRelativeResize="0"/>
            <p:nvPr/>
          </p:nvPicPr>
          <p:blipFill rotWithShape="1">
            <a:blip r:embed="rId43">
              <a:alphaModFix/>
            </a:blip>
            <a:srcRect b="0" l="0" r="0" t="0"/>
            <a:stretch/>
          </p:blipFill>
          <p:spPr>
            <a:xfrm>
              <a:off x="6901109" y="929825"/>
              <a:ext cx="1165120" cy="8727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5"/>
            <p:cNvPicPr preferRelativeResize="0"/>
            <p:nvPr/>
          </p:nvPicPr>
          <p:blipFill rotWithShape="1">
            <a:blip r:embed="rId44">
              <a:alphaModFix/>
            </a:blip>
            <a:srcRect b="0" l="0" r="0" t="0"/>
            <a:stretch/>
          </p:blipFill>
          <p:spPr>
            <a:xfrm>
              <a:off x="8483126" y="1114153"/>
              <a:ext cx="771913" cy="5410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5"/>
            <p:cNvPicPr preferRelativeResize="0"/>
            <p:nvPr/>
          </p:nvPicPr>
          <p:blipFill rotWithShape="1">
            <a:blip r:embed="rId45">
              <a:alphaModFix/>
            </a:blip>
            <a:srcRect b="0" l="0" r="0" t="0"/>
            <a:stretch/>
          </p:blipFill>
          <p:spPr>
            <a:xfrm>
              <a:off x="6169116" y="39876"/>
              <a:ext cx="1707442" cy="5374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4" name="Google Shape;144;p5"/>
          <p:cNvGrpSpPr/>
          <p:nvPr/>
        </p:nvGrpSpPr>
        <p:grpSpPr>
          <a:xfrm>
            <a:off x="236934" y="4529685"/>
            <a:ext cx="2461509" cy="1252029"/>
            <a:chOff x="9142" y="3766943"/>
            <a:chExt cx="3399207" cy="1728982"/>
          </a:xfrm>
        </p:grpSpPr>
        <p:pic>
          <p:nvPicPr>
            <p:cNvPr id="145" name="Google Shape;145;p5"/>
            <p:cNvPicPr preferRelativeResize="0"/>
            <p:nvPr/>
          </p:nvPicPr>
          <p:blipFill rotWithShape="1">
            <a:blip r:embed="rId46">
              <a:alphaModFix/>
            </a:blip>
            <a:srcRect b="0" l="0" r="0" t="0"/>
            <a:stretch/>
          </p:blipFill>
          <p:spPr>
            <a:xfrm>
              <a:off x="1533286" y="3766943"/>
              <a:ext cx="1875063" cy="6100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5"/>
            <p:cNvPicPr preferRelativeResize="0"/>
            <p:nvPr/>
          </p:nvPicPr>
          <p:blipFill rotWithShape="1">
            <a:blip r:embed="rId47">
              <a:alphaModFix/>
            </a:blip>
            <a:srcRect b="0" l="0" r="0" t="0"/>
            <a:stretch/>
          </p:blipFill>
          <p:spPr>
            <a:xfrm>
              <a:off x="1487005" y="4465199"/>
              <a:ext cx="1834949" cy="603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text, clipart&#10;&#10;Description automatically generated" id="147" name="Google Shape;147;p5"/>
            <p:cNvPicPr preferRelativeResize="0"/>
            <p:nvPr/>
          </p:nvPicPr>
          <p:blipFill rotWithShape="1">
            <a:blip r:embed="rId48">
              <a:alphaModFix/>
            </a:blip>
            <a:srcRect b="0" l="0" r="0" t="0"/>
            <a:stretch/>
          </p:blipFill>
          <p:spPr>
            <a:xfrm>
              <a:off x="177740" y="3957253"/>
              <a:ext cx="1272721" cy="5170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ogo, icon&#10;&#10;Description automatically generated" id="148" name="Google Shape;148;p5"/>
            <p:cNvPicPr preferRelativeResize="0"/>
            <p:nvPr/>
          </p:nvPicPr>
          <p:blipFill rotWithShape="1">
            <a:blip r:embed="rId49">
              <a:alphaModFix/>
            </a:blip>
            <a:srcRect b="0" l="0" r="0" t="0"/>
            <a:stretch/>
          </p:blipFill>
          <p:spPr>
            <a:xfrm>
              <a:off x="9142" y="4624117"/>
              <a:ext cx="1338520" cy="8718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9" name="Google Shape;149;p5"/>
          <p:cNvGrpSpPr/>
          <p:nvPr/>
        </p:nvGrpSpPr>
        <p:grpSpPr>
          <a:xfrm>
            <a:off x="2879522" y="4163818"/>
            <a:ext cx="2509309" cy="1497808"/>
            <a:chOff x="3332846" y="3066204"/>
            <a:chExt cx="4554023" cy="2718299"/>
          </a:xfrm>
        </p:grpSpPr>
        <p:pic>
          <p:nvPicPr>
            <p:cNvPr id="150" name="Google Shape;150;p5"/>
            <p:cNvPicPr preferRelativeResize="0"/>
            <p:nvPr/>
          </p:nvPicPr>
          <p:blipFill rotWithShape="1">
            <a:blip r:embed="rId50">
              <a:alphaModFix/>
            </a:blip>
            <a:srcRect b="0" l="0" r="0" t="0"/>
            <a:stretch/>
          </p:blipFill>
          <p:spPr>
            <a:xfrm>
              <a:off x="4306395" y="4078921"/>
              <a:ext cx="1719669" cy="9314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5"/>
            <p:cNvPicPr preferRelativeResize="0"/>
            <p:nvPr/>
          </p:nvPicPr>
          <p:blipFill rotWithShape="1">
            <a:blip r:embed="rId51">
              <a:alphaModFix/>
            </a:blip>
            <a:srcRect b="0" l="0" r="0" t="0"/>
            <a:stretch/>
          </p:blipFill>
          <p:spPr>
            <a:xfrm>
              <a:off x="5118142" y="3285195"/>
              <a:ext cx="1169055" cy="6226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5"/>
            <p:cNvPicPr preferRelativeResize="0"/>
            <p:nvPr/>
          </p:nvPicPr>
          <p:blipFill rotWithShape="1">
            <a:blip r:embed="rId52">
              <a:alphaModFix/>
            </a:blip>
            <a:srcRect b="0" l="0" r="0" t="0"/>
            <a:stretch/>
          </p:blipFill>
          <p:spPr>
            <a:xfrm>
              <a:off x="3332846" y="5027212"/>
              <a:ext cx="2925763" cy="249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5"/>
            <p:cNvPicPr preferRelativeResize="0"/>
            <p:nvPr/>
          </p:nvPicPr>
          <p:blipFill rotWithShape="1">
            <a:blip r:embed="rId53">
              <a:alphaModFix/>
            </a:blip>
            <a:srcRect b="0" l="0" r="0" t="0"/>
            <a:stretch/>
          </p:blipFill>
          <p:spPr>
            <a:xfrm>
              <a:off x="5255934" y="3954681"/>
              <a:ext cx="1282035" cy="484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5"/>
            <p:cNvPicPr preferRelativeResize="0"/>
            <p:nvPr/>
          </p:nvPicPr>
          <p:blipFill rotWithShape="1">
            <a:blip r:embed="rId54">
              <a:alphaModFix/>
            </a:blip>
            <a:srcRect b="0" l="0" r="0" t="0"/>
            <a:stretch/>
          </p:blipFill>
          <p:spPr>
            <a:xfrm>
              <a:off x="5226896" y="5324282"/>
              <a:ext cx="2391045" cy="4602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5"/>
            <p:cNvPicPr preferRelativeResize="0"/>
            <p:nvPr/>
          </p:nvPicPr>
          <p:blipFill rotWithShape="1">
            <a:blip r:embed="rId55">
              <a:alphaModFix/>
            </a:blip>
            <a:srcRect b="0" l="0" r="0" t="0"/>
            <a:stretch/>
          </p:blipFill>
          <p:spPr>
            <a:xfrm>
              <a:off x="3802598" y="3066204"/>
              <a:ext cx="1337432" cy="9384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5"/>
            <p:cNvPicPr preferRelativeResize="0"/>
            <p:nvPr/>
          </p:nvPicPr>
          <p:blipFill rotWithShape="1">
            <a:blip r:embed="rId56">
              <a:alphaModFix/>
            </a:blip>
            <a:srcRect b="0" l="0" r="0" t="0"/>
            <a:stretch/>
          </p:blipFill>
          <p:spPr>
            <a:xfrm>
              <a:off x="6816726" y="4373833"/>
              <a:ext cx="1070143" cy="907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5"/>
            <p:cNvPicPr preferRelativeResize="0"/>
            <p:nvPr/>
          </p:nvPicPr>
          <p:blipFill rotWithShape="1">
            <a:blip r:embed="rId57">
              <a:alphaModFix/>
            </a:blip>
            <a:srcRect b="0" l="0" r="0" t="0"/>
            <a:stretch/>
          </p:blipFill>
          <p:spPr>
            <a:xfrm>
              <a:off x="3438466" y="4071952"/>
              <a:ext cx="929942" cy="9299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5"/>
            <p:cNvPicPr preferRelativeResize="0"/>
            <p:nvPr/>
          </p:nvPicPr>
          <p:blipFill rotWithShape="1">
            <a:blip r:embed="rId58">
              <a:alphaModFix/>
            </a:blip>
            <a:srcRect b="0" l="0" r="0" t="0"/>
            <a:stretch/>
          </p:blipFill>
          <p:spPr>
            <a:xfrm>
              <a:off x="6789826" y="3413675"/>
              <a:ext cx="941869" cy="9418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9" name="Google Shape;159;p5"/>
          <p:cNvGrpSpPr/>
          <p:nvPr/>
        </p:nvGrpSpPr>
        <p:grpSpPr>
          <a:xfrm>
            <a:off x="10035628" y="2481661"/>
            <a:ext cx="1839420" cy="1713785"/>
            <a:chOff x="8020802" y="3727041"/>
            <a:chExt cx="2481402" cy="2311919"/>
          </a:xfrm>
        </p:grpSpPr>
        <p:pic>
          <p:nvPicPr>
            <p:cNvPr id="160" name="Google Shape;160;p5"/>
            <p:cNvPicPr preferRelativeResize="0"/>
            <p:nvPr/>
          </p:nvPicPr>
          <p:blipFill rotWithShape="1">
            <a:blip r:embed="rId59">
              <a:alphaModFix/>
            </a:blip>
            <a:srcRect b="0" l="0" r="0" t="0"/>
            <a:stretch/>
          </p:blipFill>
          <p:spPr>
            <a:xfrm>
              <a:off x="8120611" y="4616636"/>
              <a:ext cx="2218600" cy="6514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5"/>
            <p:cNvPicPr preferRelativeResize="0"/>
            <p:nvPr/>
          </p:nvPicPr>
          <p:blipFill rotWithShape="1">
            <a:blip r:embed="rId60">
              <a:alphaModFix/>
            </a:blip>
            <a:srcRect b="0" l="0" r="0" t="0"/>
            <a:stretch/>
          </p:blipFill>
          <p:spPr>
            <a:xfrm>
              <a:off x="9400057" y="3838942"/>
              <a:ext cx="1102147" cy="7794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5"/>
            <p:cNvPicPr preferRelativeResize="0"/>
            <p:nvPr/>
          </p:nvPicPr>
          <p:blipFill rotWithShape="1">
            <a:blip r:embed="rId61">
              <a:alphaModFix/>
            </a:blip>
            <a:srcRect b="0" l="0" r="0" t="0"/>
            <a:stretch/>
          </p:blipFill>
          <p:spPr>
            <a:xfrm>
              <a:off x="8254206" y="5206983"/>
              <a:ext cx="1946871" cy="831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5"/>
            <p:cNvPicPr preferRelativeResize="0"/>
            <p:nvPr/>
          </p:nvPicPr>
          <p:blipFill rotWithShape="1">
            <a:blip r:embed="rId62">
              <a:alphaModFix/>
            </a:blip>
            <a:srcRect b="0" l="0" r="0" t="0"/>
            <a:stretch/>
          </p:blipFill>
          <p:spPr>
            <a:xfrm>
              <a:off x="8020802" y="3727041"/>
              <a:ext cx="1116506" cy="9774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Logo&#10;&#10;Description automatically generated" id="164" name="Google Shape;164;p5"/>
          <p:cNvPicPr preferRelativeResize="0"/>
          <p:nvPr/>
        </p:nvPicPr>
        <p:blipFill rotWithShape="1">
          <a:blip r:embed="rId63">
            <a:alphaModFix/>
          </a:blip>
          <a:srcRect b="0" l="0" r="0" t="0"/>
          <a:stretch/>
        </p:blipFill>
        <p:spPr>
          <a:xfrm>
            <a:off x="5934631" y="3862275"/>
            <a:ext cx="593748" cy="593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5"/>
          <p:cNvPicPr preferRelativeResize="0"/>
          <p:nvPr/>
        </p:nvPicPr>
        <p:blipFill rotWithShape="1">
          <a:blip r:embed="rId64">
            <a:alphaModFix/>
          </a:blip>
          <a:srcRect b="0" l="0" r="0" t="0"/>
          <a:stretch/>
        </p:blipFill>
        <p:spPr>
          <a:xfrm>
            <a:off x="6942802" y="2997522"/>
            <a:ext cx="692192" cy="81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5"/>
          <p:cNvPicPr preferRelativeResize="0"/>
          <p:nvPr/>
        </p:nvPicPr>
        <p:blipFill rotWithShape="1">
          <a:blip r:embed="rId65">
            <a:alphaModFix/>
          </a:blip>
          <a:srcRect b="0" l="0" r="0" t="0"/>
          <a:stretch/>
        </p:blipFill>
        <p:spPr>
          <a:xfrm>
            <a:off x="10201688" y="4318167"/>
            <a:ext cx="1588035" cy="41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5"/>
          <p:cNvPicPr preferRelativeResize="0"/>
          <p:nvPr/>
        </p:nvPicPr>
        <p:blipFill rotWithShape="1">
          <a:blip r:embed="rId66">
            <a:alphaModFix/>
          </a:blip>
          <a:srcRect b="0" l="0" r="0" t="0"/>
          <a:stretch/>
        </p:blipFill>
        <p:spPr>
          <a:xfrm>
            <a:off x="5554939" y="5196806"/>
            <a:ext cx="891950" cy="68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5"/>
          <p:cNvPicPr preferRelativeResize="0"/>
          <p:nvPr/>
        </p:nvPicPr>
        <p:blipFill rotWithShape="1">
          <a:blip r:embed="rId67">
            <a:alphaModFix/>
          </a:blip>
          <a:srcRect b="0" l="0" r="0" t="0"/>
          <a:stretch/>
        </p:blipFill>
        <p:spPr>
          <a:xfrm>
            <a:off x="6539862" y="5251083"/>
            <a:ext cx="1550040" cy="874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5"/>
          <p:cNvPicPr preferRelativeResize="0"/>
          <p:nvPr/>
        </p:nvPicPr>
        <p:blipFill rotWithShape="1">
          <a:blip r:embed="rId68">
            <a:alphaModFix/>
          </a:blip>
          <a:srcRect b="0" l="0" r="0" t="0"/>
          <a:stretch/>
        </p:blipFill>
        <p:spPr>
          <a:xfrm>
            <a:off x="8095821" y="5287760"/>
            <a:ext cx="1810954" cy="89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/>
          <p:cNvPicPr preferRelativeResize="0"/>
          <p:nvPr/>
        </p:nvPicPr>
        <p:blipFill rotWithShape="1">
          <a:blip r:embed="rId69">
            <a:alphaModFix/>
          </a:blip>
          <a:srcRect b="0" l="0" r="0" t="0"/>
          <a:stretch/>
        </p:blipFill>
        <p:spPr>
          <a:xfrm>
            <a:off x="10131866" y="4977323"/>
            <a:ext cx="798370" cy="217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/>
          <p:cNvPicPr preferRelativeResize="0"/>
          <p:nvPr/>
        </p:nvPicPr>
        <p:blipFill rotWithShape="1">
          <a:blip r:embed="rId70">
            <a:alphaModFix/>
          </a:blip>
          <a:srcRect b="0" l="0" r="0" t="0"/>
          <a:stretch/>
        </p:blipFill>
        <p:spPr>
          <a:xfrm>
            <a:off x="10035628" y="5382908"/>
            <a:ext cx="1766093" cy="5741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&#10;&#10;Description automatically generated" id="172" name="Google Shape;172;p5"/>
          <p:cNvPicPr preferRelativeResize="0"/>
          <p:nvPr/>
        </p:nvPicPr>
        <p:blipFill rotWithShape="1">
          <a:blip r:embed="rId71">
            <a:alphaModFix/>
          </a:blip>
          <a:srcRect b="0" l="0" r="0" t="0"/>
          <a:stretch/>
        </p:blipFill>
        <p:spPr>
          <a:xfrm>
            <a:off x="5462955" y="4565917"/>
            <a:ext cx="1178358" cy="3645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con&#10;&#10;Description automatically generated" id="173" name="Google Shape;173;p5"/>
          <p:cNvPicPr preferRelativeResize="0"/>
          <p:nvPr/>
        </p:nvPicPr>
        <p:blipFill rotWithShape="1">
          <a:blip r:embed="rId72">
            <a:alphaModFix/>
          </a:blip>
          <a:srcRect b="0" l="0" r="0" t="0"/>
          <a:stretch/>
        </p:blipFill>
        <p:spPr>
          <a:xfrm>
            <a:off x="2792573" y="5528861"/>
            <a:ext cx="963015" cy="31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5"/>
          <p:cNvPicPr preferRelativeResize="0"/>
          <p:nvPr/>
        </p:nvPicPr>
        <p:blipFill rotWithShape="1">
          <a:blip r:embed="rId73">
            <a:alphaModFix/>
          </a:blip>
          <a:srcRect b="0" l="0" r="0" t="0"/>
          <a:stretch/>
        </p:blipFill>
        <p:spPr>
          <a:xfrm>
            <a:off x="1558933" y="3969587"/>
            <a:ext cx="733307" cy="488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/>
          <p:cNvPicPr preferRelativeResize="0"/>
          <p:nvPr/>
        </p:nvPicPr>
        <p:blipFill rotWithShape="1">
          <a:blip r:embed="rId74">
            <a:alphaModFix/>
          </a:blip>
          <a:srcRect b="0" l="0" r="0" t="0"/>
          <a:stretch/>
        </p:blipFill>
        <p:spPr>
          <a:xfrm>
            <a:off x="7670777" y="1934698"/>
            <a:ext cx="586394" cy="53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/>
          <p:cNvPicPr preferRelativeResize="0"/>
          <p:nvPr/>
        </p:nvPicPr>
        <p:blipFill>
          <a:blip r:embed="rId75">
            <a:alphaModFix/>
          </a:blip>
          <a:stretch>
            <a:fillRect/>
          </a:stretch>
        </p:blipFill>
        <p:spPr>
          <a:xfrm>
            <a:off x="6191750" y="2231876"/>
            <a:ext cx="870270" cy="3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5"/>
          <p:cNvPicPr preferRelativeResize="0"/>
          <p:nvPr/>
        </p:nvPicPr>
        <p:blipFill>
          <a:blip r:embed="rId76">
            <a:alphaModFix/>
          </a:blip>
          <a:stretch>
            <a:fillRect/>
          </a:stretch>
        </p:blipFill>
        <p:spPr>
          <a:xfrm>
            <a:off x="1355725" y="5567417"/>
            <a:ext cx="1023800" cy="421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c4efd22a69_0_29"/>
          <p:cNvSpPr txBox="1"/>
          <p:nvPr>
            <p:ph idx="4294967295" type="sldNum"/>
          </p:nvPr>
        </p:nvSpPr>
        <p:spPr>
          <a:xfrm>
            <a:off x="11263313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89" name="Google Shape;589;g2c4efd22a69_0_29"/>
          <p:cNvSpPr txBox="1"/>
          <p:nvPr>
            <p:ph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Next Steps and Q&amp;A</a:t>
            </a:r>
            <a:endParaRPr b="1" sz="40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90" name="Google Shape;590;g2c4efd22a69_0_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g2c4efd22a69_0_29"/>
          <p:cNvSpPr txBox="1"/>
          <p:nvPr>
            <p:ph idx="1" type="body"/>
          </p:nvPr>
        </p:nvSpPr>
        <p:spPr>
          <a:xfrm>
            <a:off x="395287" y="6189663"/>
            <a:ext cx="94806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/>
          </a:p>
        </p:txBody>
      </p:sp>
      <p:sp>
        <p:nvSpPr>
          <p:cNvPr id="592" name="Google Shape;592;g2c4efd22a69_0_29"/>
          <p:cNvSpPr txBox="1"/>
          <p:nvPr/>
        </p:nvSpPr>
        <p:spPr>
          <a:xfrm>
            <a:off x="1048806" y="1841475"/>
            <a:ext cx="58830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4A4A49"/>
              </a:buClr>
              <a:buSzPts val="1400"/>
              <a:buFont typeface="Arial"/>
              <a:buChar char="•"/>
            </a:pPr>
            <a:r>
              <a:rPr b="1" lang="en-GB">
                <a:solidFill>
                  <a:srgbClr val="4A4A4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Aim to gather a group of interested businesses together who want to start the B Corp Journey </a:t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rgbClr val="4A4A49"/>
              </a:buClr>
              <a:buSzPts val="1400"/>
              <a:buChar char="•"/>
            </a:pPr>
            <a:r>
              <a:rPr b="1" lang="en-GB">
                <a:solidFill>
                  <a:srgbClr val="4A4A4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Set up regular mentoring events and a peer learning group</a:t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rgbClr val="4A4A49"/>
              </a:buClr>
              <a:buSzPts val="1400"/>
              <a:buChar char="•"/>
            </a:pPr>
            <a:r>
              <a:rPr b="1" lang="en-GB">
                <a:solidFill>
                  <a:srgbClr val="4A4A4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 a B Local (or informal group) for B Corps in Islington to work together in tandem with ISN</a:t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rgbClr val="4A4A49"/>
              </a:buClr>
              <a:buSzPts val="1400"/>
              <a:buFont typeface="Helvetica Neue"/>
              <a:buChar char="•"/>
            </a:pPr>
            <a:r>
              <a:rPr b="1" lang="en-GB">
                <a:solidFill>
                  <a:srgbClr val="4A4A4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Thanks to Mr Organics and The Roasting Shed for providing refreshments!</a:t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4A4A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968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5BC09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93" name="Google Shape;593;g2c4efd22a69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17500" y="377874"/>
            <a:ext cx="2237325" cy="9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BC09D"/>
        </a:solidFill>
      </p:bgPr>
    </p:bg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4480" y="1873323"/>
            <a:ext cx="5825496" cy="2857169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30"/>
          <p:cNvSpPr txBox="1"/>
          <p:nvPr>
            <p:ph idx="1" type="subTitle"/>
          </p:nvPr>
        </p:nvSpPr>
        <p:spPr>
          <a:xfrm>
            <a:off x="2873573" y="5111406"/>
            <a:ext cx="5727088" cy="21148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Thankyou!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 in touch at: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18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hello@islingtonsustainability.network</a:t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020 7527 2347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GB" sz="1800" u="sng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islingtonsustainability.network</a:t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ts val="2000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BC09D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c4efd22a69_0_2"/>
          <p:cNvSpPr txBox="1"/>
          <p:nvPr>
            <p:ph idx="4294967295" type="sldNum"/>
          </p:nvPr>
        </p:nvSpPr>
        <p:spPr>
          <a:xfrm>
            <a:off x="11263313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3" name="Google Shape;183;g2c4efd22a69_0_2"/>
          <p:cNvSpPr txBox="1"/>
          <p:nvPr>
            <p:ph idx="1" type="body"/>
          </p:nvPr>
        </p:nvSpPr>
        <p:spPr>
          <a:xfrm>
            <a:off x="395287" y="6189663"/>
            <a:ext cx="94806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/>
          </a:p>
        </p:txBody>
      </p:sp>
      <p:sp>
        <p:nvSpPr>
          <p:cNvPr id="184" name="Google Shape;184;g2c4efd22a69_0_2"/>
          <p:cNvSpPr txBox="1"/>
          <p:nvPr>
            <p:ph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Helvetica Neue"/>
              <a:buNone/>
            </a:pPr>
            <a:r>
              <a:rPr lang="en-GB" sz="4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Agenda</a:t>
            </a:r>
            <a:endParaRPr/>
          </a:p>
        </p:txBody>
      </p:sp>
      <p:sp>
        <p:nvSpPr>
          <p:cNvPr id="185" name="Google Shape;185;g2c4efd22a69_0_2"/>
          <p:cNvSpPr txBox="1"/>
          <p:nvPr>
            <p:ph idx="2" type="body"/>
          </p:nvPr>
        </p:nvSpPr>
        <p:spPr>
          <a:xfrm>
            <a:off x="1355724" y="2109788"/>
            <a:ext cx="10440900" cy="31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1"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16:00</a:t>
            </a:r>
            <a:r>
              <a:rPr lang="en-GB"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Arrivals</a:t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1"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16:10 An Introduction to ISN</a:t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1"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16:15 What is a B Corp </a:t>
            </a:r>
            <a:r>
              <a:rPr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Kelly Harding (Mr Organic)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1"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16:25 Why B Corp?</a:t>
            </a:r>
            <a:r>
              <a:rPr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Mel Gooding (Workspace Group)</a:t>
            </a:r>
            <a:r>
              <a:rPr b="1"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1"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16:35 Embedding Change </a:t>
            </a:r>
            <a:r>
              <a:rPr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Chloe Ibrahim (The Jamie Oliver Group) 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1"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16:45 Reporting Progress </a:t>
            </a:r>
            <a:r>
              <a:rPr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 Hopkins (Bennetts Associates)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1"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16:55 Next Steps, Q&amp;A and Networking</a:t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t/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b="1" lang="en-GB"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r>
              <a:rPr b="1" lang="en-GB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7:30</a:t>
            </a:r>
            <a:r>
              <a:rPr b="1" lang="en-GB" sz="1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86" name="Google Shape;186;g2c4efd22a69_0_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2c4efd22a69_0_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14375" y="159274"/>
            <a:ext cx="2737448" cy="134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2c4efd22a69_0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0713" y="340411"/>
            <a:ext cx="1919362" cy="111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BC09D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/>
          <p:nvPr>
            <p:ph type="ctrTitle"/>
          </p:nvPr>
        </p:nvSpPr>
        <p:spPr>
          <a:xfrm>
            <a:off x="1373189" y="2889250"/>
            <a:ext cx="10440987" cy="65881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a B Corp?</a:t>
            </a:r>
            <a:endParaRPr b="1" sz="4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4" name="Google Shape;194;p3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</a:pPr>
            <a:r>
              <a:t/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</a:pPr>
            <a:r>
              <a:t/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5" name="Google Shape;195;p3"/>
          <p:cNvSpPr txBox="1"/>
          <p:nvPr>
            <p:ph idx="4294967295" type="sldNum"/>
          </p:nvPr>
        </p:nvSpPr>
        <p:spPr>
          <a:xfrm>
            <a:off x="11658600" y="6189663"/>
            <a:ext cx="533400" cy="39211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6" name="Google Shape;19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c3d6872dfe_1_45"/>
          <p:cNvSpPr txBox="1"/>
          <p:nvPr>
            <p:ph idx="4294967295" type="sldNum"/>
          </p:nvPr>
        </p:nvSpPr>
        <p:spPr>
          <a:xfrm>
            <a:off x="11263313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2" name="Google Shape;202;g2c3d6872dfe_1_45"/>
          <p:cNvSpPr txBox="1"/>
          <p:nvPr>
            <p:ph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 sz="40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a B Corp?</a:t>
            </a:r>
            <a:endParaRPr/>
          </a:p>
        </p:txBody>
      </p:sp>
      <p:pic>
        <p:nvPicPr>
          <p:cNvPr id="203" name="Google Shape;203;g2c3d6872dfe_1_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2c3d6872dfe_1_45"/>
          <p:cNvSpPr txBox="1"/>
          <p:nvPr>
            <p:ph idx="1" type="body"/>
          </p:nvPr>
        </p:nvSpPr>
        <p:spPr>
          <a:xfrm>
            <a:off x="395287" y="6189663"/>
            <a:ext cx="94806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000"/>
              <a:buNone/>
            </a:pPr>
            <a:r>
              <a:t/>
            </a:r>
            <a:endParaRPr/>
          </a:p>
        </p:txBody>
      </p:sp>
      <p:pic>
        <p:nvPicPr>
          <p:cNvPr id="205" name="Google Shape;205;g2c3d6872dfe_1_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5599" y="248600"/>
            <a:ext cx="2253374" cy="1015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6" name="Google Shape;206;g2c3d6872dfe_1_45"/>
          <p:cNvCxnSpPr/>
          <p:nvPr/>
        </p:nvCxnSpPr>
        <p:spPr>
          <a:xfrm>
            <a:off x="4630700" y="1408900"/>
            <a:ext cx="93300" cy="507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07" name="Google Shape;207;g2c3d6872dfe_1_45"/>
          <p:cNvCxnSpPr/>
          <p:nvPr/>
        </p:nvCxnSpPr>
        <p:spPr>
          <a:xfrm flipH="1">
            <a:off x="3532475" y="1419250"/>
            <a:ext cx="207300" cy="486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08" name="Google Shape;208;g2c3d6872dfe_1_45"/>
          <p:cNvSpPr txBox="1"/>
          <p:nvPr/>
        </p:nvSpPr>
        <p:spPr>
          <a:xfrm>
            <a:off x="3025050" y="1812900"/>
            <a:ext cx="30663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chemeClr val="dk2"/>
                </a:solidFill>
              </a:rPr>
              <a:t>Benefit Corporation</a:t>
            </a:r>
            <a:endParaRPr b="1" sz="2400">
              <a:solidFill>
                <a:schemeClr val="dk2"/>
              </a:solidFill>
            </a:endParaRPr>
          </a:p>
        </p:txBody>
      </p:sp>
      <p:pic>
        <p:nvPicPr>
          <p:cNvPr descr="B Corporation (certification) - Wikipedia" id="209" name="Google Shape;209;g2c3d6872dfe_1_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67921" y="2462013"/>
            <a:ext cx="2173275" cy="3171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2c3d6872dfe_1_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51625" y="2415400"/>
            <a:ext cx="8257188" cy="3309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c3f06e8f3e_5_7"/>
          <p:cNvSpPr txBox="1"/>
          <p:nvPr>
            <p:ph idx="4294967295" type="sldNum"/>
          </p:nvPr>
        </p:nvSpPr>
        <p:spPr>
          <a:xfrm>
            <a:off x="11263313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6" name="Google Shape;216;g2c3f06e8f3e_5_7"/>
          <p:cNvSpPr txBox="1"/>
          <p:nvPr>
            <p:ph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>
                <a:solidFill>
                  <a:srgbClr val="5BC09D"/>
                </a:solidFill>
              </a:rPr>
              <a:t>The Basics</a:t>
            </a:r>
            <a:endParaRPr b="1">
              <a:solidFill>
                <a:srgbClr val="5BC09D"/>
              </a:solidFill>
            </a:endParaRPr>
          </a:p>
        </p:txBody>
      </p:sp>
      <p:pic>
        <p:nvPicPr>
          <p:cNvPr id="217" name="Google Shape;217;g2c3f06e8f3e_5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2c3f06e8f3e_5_7"/>
          <p:cNvSpPr txBox="1"/>
          <p:nvPr>
            <p:ph idx="1" type="body"/>
          </p:nvPr>
        </p:nvSpPr>
        <p:spPr>
          <a:xfrm>
            <a:off x="395287" y="6189663"/>
            <a:ext cx="94806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 sz="28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a B Corp?</a:t>
            </a:r>
            <a:endParaRPr sz="100"/>
          </a:p>
        </p:txBody>
      </p:sp>
      <p:pic>
        <p:nvPicPr>
          <p:cNvPr id="219" name="Google Shape;219;g2c3f06e8f3e_5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5599" y="248600"/>
            <a:ext cx="2253374" cy="101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2c3f06e8f3e_5_7"/>
          <p:cNvSpPr txBox="1"/>
          <p:nvPr/>
        </p:nvSpPr>
        <p:spPr>
          <a:xfrm>
            <a:off x="1243150" y="1512500"/>
            <a:ext cx="59670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254A5D"/>
              </a:buClr>
              <a:buSzPts val="2400"/>
              <a:buAutoNum type="arabicPeriod"/>
            </a:pPr>
            <a:r>
              <a:rPr lang="en-GB" sz="2400">
                <a:solidFill>
                  <a:srgbClr val="254A5D"/>
                </a:solidFill>
              </a:rPr>
              <a:t>Your business does good in some way</a:t>
            </a:r>
            <a:br>
              <a:rPr lang="en-GB" sz="2400">
                <a:solidFill>
                  <a:srgbClr val="254A5D"/>
                </a:solidFill>
              </a:rPr>
            </a:br>
            <a:br>
              <a:rPr lang="en-GB" sz="2400">
                <a:solidFill>
                  <a:srgbClr val="254A5D"/>
                </a:solidFill>
              </a:rPr>
            </a:br>
            <a:endParaRPr sz="2400">
              <a:solidFill>
                <a:srgbClr val="254A5D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254A5D"/>
              </a:buClr>
              <a:buSzPts val="2400"/>
              <a:buAutoNum type="arabicPeriod"/>
            </a:pPr>
            <a:r>
              <a:rPr lang="en-GB" sz="2400">
                <a:solidFill>
                  <a:srgbClr val="254A5D"/>
                </a:solidFill>
              </a:rPr>
              <a:t>You operate a Triple Bottom Line</a:t>
            </a:r>
            <a:br>
              <a:rPr lang="en-GB" sz="2400">
                <a:solidFill>
                  <a:srgbClr val="254A5D"/>
                </a:solidFill>
              </a:rPr>
            </a:br>
            <a:br>
              <a:rPr lang="en-GB" sz="2400">
                <a:solidFill>
                  <a:srgbClr val="254A5D"/>
                </a:solidFill>
              </a:rPr>
            </a:br>
            <a:endParaRPr sz="2400">
              <a:solidFill>
                <a:srgbClr val="254A5D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254A5D"/>
              </a:buClr>
              <a:buSzPts val="2400"/>
              <a:buAutoNum type="arabicPeriod"/>
            </a:pPr>
            <a:r>
              <a:rPr lang="en-GB" sz="2400">
                <a:solidFill>
                  <a:srgbClr val="254A5D"/>
                </a:solidFill>
              </a:rPr>
              <a:t>You commit to good practices</a:t>
            </a:r>
            <a:br>
              <a:rPr lang="en-GB" sz="2400">
                <a:solidFill>
                  <a:srgbClr val="254A5D"/>
                </a:solidFill>
              </a:rPr>
            </a:br>
            <a:br>
              <a:rPr lang="en-GB" sz="2400">
                <a:solidFill>
                  <a:srgbClr val="254A5D"/>
                </a:solidFill>
              </a:rPr>
            </a:br>
            <a:endParaRPr sz="2400">
              <a:solidFill>
                <a:srgbClr val="254A5D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254A5D"/>
              </a:buClr>
              <a:buSzPts val="2400"/>
              <a:buAutoNum type="arabicPeriod"/>
            </a:pPr>
            <a:r>
              <a:rPr lang="en-GB" sz="2400">
                <a:solidFill>
                  <a:srgbClr val="254A5D"/>
                </a:solidFill>
              </a:rPr>
              <a:t>You study your own impact</a:t>
            </a:r>
            <a:endParaRPr sz="2400">
              <a:solidFill>
                <a:srgbClr val="254A5D"/>
              </a:solidFill>
            </a:endParaRPr>
          </a:p>
        </p:txBody>
      </p:sp>
      <p:sp>
        <p:nvSpPr>
          <p:cNvPr id="221" name="Google Shape;221;g2c3f06e8f3e_5_7"/>
          <p:cNvSpPr txBox="1"/>
          <p:nvPr/>
        </p:nvSpPr>
        <p:spPr>
          <a:xfrm>
            <a:off x="5603850" y="3180300"/>
            <a:ext cx="984300" cy="497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5BC09D"/>
                </a:solidFill>
              </a:rPr>
              <a:t>Profit</a:t>
            </a:r>
            <a:endParaRPr b="1" sz="2400">
              <a:solidFill>
                <a:srgbClr val="5BC09D"/>
              </a:solidFill>
            </a:endParaRPr>
          </a:p>
        </p:txBody>
      </p:sp>
      <p:sp>
        <p:nvSpPr>
          <p:cNvPr id="222" name="Google Shape;222;g2c3f06e8f3e_5_7"/>
          <p:cNvSpPr txBox="1"/>
          <p:nvPr/>
        </p:nvSpPr>
        <p:spPr>
          <a:xfrm>
            <a:off x="1995750" y="3180300"/>
            <a:ext cx="1319400" cy="497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5BC09D"/>
                </a:solidFill>
              </a:rPr>
              <a:t>People</a:t>
            </a:r>
            <a:endParaRPr b="1" sz="2400">
              <a:solidFill>
                <a:srgbClr val="5BC09D"/>
              </a:solidFill>
            </a:endParaRPr>
          </a:p>
        </p:txBody>
      </p:sp>
      <p:sp>
        <p:nvSpPr>
          <p:cNvPr id="223" name="Google Shape;223;g2c3f06e8f3e_5_7"/>
          <p:cNvSpPr txBox="1"/>
          <p:nvPr/>
        </p:nvSpPr>
        <p:spPr>
          <a:xfrm>
            <a:off x="3734500" y="3180300"/>
            <a:ext cx="1319400" cy="497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solidFill>
                  <a:srgbClr val="5BC09D"/>
                </a:solidFill>
              </a:rPr>
              <a:t>Planet</a:t>
            </a:r>
            <a:endParaRPr b="1" sz="2400">
              <a:solidFill>
                <a:srgbClr val="5BC09D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c3f06e8f3e_5_24"/>
          <p:cNvSpPr txBox="1"/>
          <p:nvPr>
            <p:ph idx="4294967295" type="sldNum"/>
          </p:nvPr>
        </p:nvSpPr>
        <p:spPr>
          <a:xfrm>
            <a:off x="11263313" y="6189663"/>
            <a:ext cx="533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9" name="Google Shape;229;g2c3f06e8f3e_5_24"/>
          <p:cNvSpPr txBox="1"/>
          <p:nvPr>
            <p:ph type="title"/>
          </p:nvPr>
        </p:nvSpPr>
        <p:spPr>
          <a:xfrm>
            <a:off x="1236663" y="909638"/>
            <a:ext cx="105600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Font typeface="Helvetica Neue"/>
              <a:buNone/>
            </a:pPr>
            <a:r>
              <a:rPr b="1" lang="en-GB">
                <a:solidFill>
                  <a:srgbClr val="5BC09D"/>
                </a:solidFill>
              </a:rPr>
              <a:t>Requirements</a:t>
            </a:r>
            <a:endParaRPr b="1">
              <a:solidFill>
                <a:srgbClr val="5BC09D"/>
              </a:solidFill>
            </a:endParaRPr>
          </a:p>
        </p:txBody>
      </p:sp>
      <p:pic>
        <p:nvPicPr>
          <p:cNvPr id="230" name="Google Shape;230;g2c3f06e8f3e_5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08982" y="1"/>
            <a:ext cx="1683017" cy="166116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2c3f06e8f3e_5_24"/>
          <p:cNvSpPr txBox="1"/>
          <p:nvPr>
            <p:ph idx="1" type="body"/>
          </p:nvPr>
        </p:nvSpPr>
        <p:spPr>
          <a:xfrm>
            <a:off x="395287" y="6189663"/>
            <a:ext cx="94806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5BC09D"/>
              </a:buClr>
              <a:buSzPts val="4000"/>
              <a:buNone/>
            </a:pPr>
            <a:r>
              <a:rPr b="1" lang="en-GB" sz="2800">
                <a:solidFill>
                  <a:srgbClr val="5BC09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a B Corp?</a:t>
            </a:r>
            <a:endParaRPr sz="100"/>
          </a:p>
        </p:txBody>
      </p:sp>
      <p:sp>
        <p:nvSpPr>
          <p:cNvPr id="232" name="Google Shape;232;g2c3f06e8f3e_5_24"/>
          <p:cNvSpPr/>
          <p:nvPr/>
        </p:nvSpPr>
        <p:spPr>
          <a:xfrm>
            <a:off x="1937225" y="1667850"/>
            <a:ext cx="7148100" cy="1015200"/>
          </a:xfrm>
          <a:prstGeom prst="rect">
            <a:avLst/>
          </a:prstGeom>
          <a:solidFill>
            <a:srgbClr val="F2CE5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3" name="Google Shape;233;g2c3f06e8f3e_5_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5599" y="248600"/>
            <a:ext cx="2253374" cy="101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2c3f06e8f3e_5_24"/>
          <p:cNvSpPr txBox="1"/>
          <p:nvPr/>
        </p:nvSpPr>
        <p:spPr>
          <a:xfrm>
            <a:off x="1603675" y="1761088"/>
            <a:ext cx="8256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lt1"/>
                </a:solidFill>
              </a:rPr>
              <a:t>For profit company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235" name="Google Shape;235;g2c3f06e8f3e_5_24"/>
          <p:cNvSpPr/>
          <p:nvPr/>
        </p:nvSpPr>
        <p:spPr>
          <a:xfrm>
            <a:off x="1937225" y="2727438"/>
            <a:ext cx="7148100" cy="1015200"/>
          </a:xfrm>
          <a:prstGeom prst="rect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2c3f06e8f3e_5_24"/>
          <p:cNvSpPr/>
          <p:nvPr/>
        </p:nvSpPr>
        <p:spPr>
          <a:xfrm>
            <a:off x="1937225" y="3806075"/>
            <a:ext cx="7148100" cy="1015200"/>
          </a:xfrm>
          <a:prstGeom prst="rect">
            <a:avLst/>
          </a:prstGeom>
          <a:solidFill>
            <a:srgbClr val="3C78D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2c3f06e8f3e_5_24"/>
          <p:cNvSpPr txBox="1"/>
          <p:nvPr/>
        </p:nvSpPr>
        <p:spPr>
          <a:xfrm>
            <a:off x="1603675" y="2840613"/>
            <a:ext cx="82566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>
                <a:solidFill>
                  <a:schemeClr val="lt1"/>
                </a:solidFill>
              </a:rPr>
              <a:t>Trading for 12 months +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38" name="Google Shape;238;g2c3f06e8f3e_5_24"/>
          <p:cNvSpPr/>
          <p:nvPr/>
        </p:nvSpPr>
        <p:spPr>
          <a:xfrm>
            <a:off x="1937225" y="4884700"/>
            <a:ext cx="7148100" cy="1015200"/>
          </a:xfrm>
          <a:prstGeom prst="rect">
            <a:avLst/>
          </a:prstGeom>
          <a:solidFill>
            <a:srgbClr val="674EA7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2c3f06e8f3e_5_24"/>
          <p:cNvSpPr txBox="1"/>
          <p:nvPr/>
        </p:nvSpPr>
        <p:spPr>
          <a:xfrm>
            <a:off x="1619275" y="3909725"/>
            <a:ext cx="82566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>
                <a:solidFill>
                  <a:schemeClr val="lt1"/>
                </a:solidFill>
              </a:rPr>
              <a:t>Reach 80 points minimum in BIA</a:t>
            </a:r>
            <a:endParaRPr sz="2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240" name="Google Shape;240;g2c3f06e8f3e_5_24"/>
          <p:cNvSpPr txBox="1"/>
          <p:nvPr/>
        </p:nvSpPr>
        <p:spPr>
          <a:xfrm>
            <a:off x="1619275" y="5004100"/>
            <a:ext cx="8225400" cy="8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>
                <a:solidFill>
                  <a:schemeClr val="lt1"/>
                </a:solidFill>
              </a:rPr>
              <a:t>Pay a fee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2023-10-30T15:27:40Z</dcterms:created>
  <dc:creator>Ben Hopkins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0x0101006901E782F362194FBB7BB14AED9F2F56</vt:lpwstr>
  </property>
  <property fmtid="{D5CDD505-2E9C-101B-9397-08002B2CF9AE}" pid="4" name="SlidoAppVersion">
    <vt:lpwstr>1.7.1.4619</vt:lpwstr>
  </property>
</Properties>
</file>