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DM Sans" pitchFamily="2" charset="0"/>
      <p:regular r:id="rId25"/>
      <p:bold r:id="rId26"/>
      <p:italic r:id="rId27"/>
      <p:boldItalic r:id="rId28"/>
    </p:embeddedFont>
    <p:embeddedFont>
      <p:font typeface="DM Sans Medium" panose="020B0604020202020204" pitchFamily="2" charset="0"/>
      <p:regular r:id="rId29"/>
      <p:bold r:id="rId30"/>
      <p:italic r:id="rId31"/>
      <p:boldItalic r:id="rId32"/>
    </p:embeddedFont>
    <p:embeddedFont>
      <p:font typeface="Space Grotesk" panose="020B0604020202020204" charset="0"/>
      <p:regular r:id="rId33"/>
      <p:bold r:id="rId34"/>
    </p:embeddedFont>
    <p:embeddedFont>
      <p:font typeface="Space Grotesk Medium"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g104866bd20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 name="Google Shape;19;g104866bd20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4866bd203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04866bd20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I mentioned early there are currently around 2000 excess deaths per year due to overheating, which sounds scary already, but this is expected to more than triple in numbers by 2040 due to climate change. As this will unfortunately bring increased frequency in extreme weather events, such as storms, extreme precipitation, and most notably heat waves.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04866bd203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04866bd20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46f6a0db4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246f6a0db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22834e32d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22834e32d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Secondly, we want to influence change in the industry and government. As new builds will now adapt to overheating, we want to encourage more retrofit projects that will provide cooling to the existing building stock. A lot of these can be quite simple, passive cooling techniques such as fitting all windows with blinds, and having proper ventilation. We also want to extend this to cooling down public spaces, so creating more green spaces and external shading. </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2834e32d5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22834e32d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Lastly, in the future we aim use our expertise in the built environment oto spark innovation and </a:t>
            </a:r>
            <a:r>
              <a:rPr lang="en-GB" sz="1200">
                <a:solidFill>
                  <a:schemeClr val="dk1"/>
                </a:solidFill>
                <a:latin typeface="Space Grotesk"/>
                <a:ea typeface="Space Grotesk"/>
                <a:cs typeface="Space Grotesk"/>
                <a:sym typeface="Space Grotesk"/>
              </a:rPr>
              <a:t>facilitate design ideas to better prevent the impacts of overheating.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46f6a0db4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246f6a0db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Finally, we want to be a platform for those who are passionate about climate change and related issues. On our website we have an info hub, which is where we are writing and posting articles. For examples, some of the ones we have posted so far are on green infrastructure and how it is vital for urban resilience, one on how the UK can adapt to climate change using methods from countries who have always existed with warmer temperatures. Then there are others on overheating issues regarding social housing and another with the elderly.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61b59893c9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61b59893c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1b59893c9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61b59893c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61b59893c9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61b59893c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61b59893c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61b59893c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g161b59893c9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 name="Google Shape;24;g161b59893c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61b59893c9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61b59893c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61b59893c9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61b59893c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22834e32d5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22834e32d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That is it for today, thank you all so much for listening.</a:t>
            </a:r>
            <a:endParaRPr/>
          </a:p>
          <a:p>
            <a:pPr marL="0" lvl="0" indent="0" algn="l" rtl="0">
              <a:spcBef>
                <a:spcPts val="0"/>
              </a:spcBef>
              <a:spcAft>
                <a:spcPts val="0"/>
              </a:spcAft>
              <a:buNone/>
            </a:pPr>
            <a:r>
              <a:rPr lang="en-GB"/>
              <a:t>I would be extremely grateful if you could give us a follow on instagram and connect with us on linkedin. </a:t>
            </a:r>
            <a:endParaRPr/>
          </a:p>
          <a:p>
            <a:pPr marL="0" lvl="0" indent="0" algn="l" rtl="0">
              <a:spcBef>
                <a:spcPts val="0"/>
              </a:spcBef>
              <a:spcAft>
                <a:spcPts val="0"/>
              </a:spcAft>
              <a:buNone/>
            </a:pPr>
            <a:r>
              <a:rPr lang="en-GB"/>
              <a:t>Thank you! Enjoy the food!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g127872f298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 name="Google Shape;30;g127872f29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g161b59893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 name="Google Shape;38;g161b59893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127872f298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127872f298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4866bd203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4866bd20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New builds in the UK are doing a decent job in adapting to climate change and preventing overheating, especially through the new Part O building regulations which all new builds must comply with next year.</a:t>
            </a:r>
            <a:endParaRPr/>
          </a:p>
          <a:p>
            <a:pPr marL="0" lvl="0" indent="0" algn="l" rtl="0">
              <a:spcBef>
                <a:spcPts val="0"/>
              </a:spcBef>
              <a:spcAft>
                <a:spcPts val="0"/>
              </a:spcAft>
              <a:buNone/>
            </a:pPr>
            <a:endParaRPr/>
          </a:p>
          <a:p>
            <a:pPr marL="0" lvl="0" indent="0" algn="l" rtl="0">
              <a:spcBef>
                <a:spcPts val="0"/>
              </a:spcBef>
              <a:spcAft>
                <a:spcPts val="0"/>
              </a:spcAft>
              <a:buNone/>
            </a:pPr>
            <a:r>
              <a:rPr lang="en-GB"/>
              <a:t>However, the real problem lies within our current building stock which a large proportion is not equipped for hotter temperatures. The most significantly affected are those in densely populated urban areas. This is especially due to the urban heat island effect which means urban areas retain much more heat than their rural counterparts. And within those urban areas, those built in the 60s and 70s are very prone to overheating.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04866bd203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04866bd203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Even though in the UK all we seem to do is complain about the cold horrible weather, overheating is actually a major issue that not a lot of light has been shed on. </a:t>
            </a:r>
            <a:endParaRPr/>
          </a:p>
          <a:p>
            <a:pPr marL="0" lvl="0" indent="0" algn="l" rtl="0">
              <a:spcBef>
                <a:spcPts val="0"/>
              </a:spcBef>
              <a:spcAft>
                <a:spcPts val="0"/>
              </a:spcAft>
              <a:buNone/>
            </a:pPr>
            <a:r>
              <a:rPr lang="en-GB"/>
              <a:t>Some scary facts for you, 1 in 5 homes are found to dangerously overheat during heat waves currently. There were also found to be 2000 excess deaths caused by hot weather in the UK in 2021.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04866bd203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4866bd203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When we talk about helping the ‘most vulnerable’ to issues relating to climate change and prolonged hot weather, we are mostly referring to </a:t>
            </a:r>
            <a:endParaRPr/>
          </a:p>
          <a:p>
            <a:pPr marL="457200" lvl="0" indent="-298450" algn="l" rtl="0">
              <a:spcBef>
                <a:spcPts val="0"/>
              </a:spcBef>
              <a:spcAft>
                <a:spcPts val="0"/>
              </a:spcAft>
              <a:buSzPts val="1100"/>
              <a:buChar char="-"/>
            </a:pPr>
            <a:r>
              <a:rPr lang="en-GB"/>
              <a:t>Young children</a:t>
            </a:r>
            <a:endParaRPr/>
          </a:p>
          <a:p>
            <a:pPr marL="457200" lvl="0" indent="-298450" algn="l" rtl="0">
              <a:spcBef>
                <a:spcPts val="0"/>
              </a:spcBef>
              <a:spcAft>
                <a:spcPts val="0"/>
              </a:spcAft>
              <a:buSzPts val="1100"/>
              <a:buChar char="-"/>
            </a:pPr>
            <a:r>
              <a:rPr lang="en-GB"/>
              <a:t>Elderly</a:t>
            </a:r>
            <a:endParaRPr/>
          </a:p>
          <a:p>
            <a:pPr marL="457200" lvl="0" indent="-298450" algn="l" rtl="0">
              <a:spcBef>
                <a:spcPts val="0"/>
              </a:spcBef>
              <a:spcAft>
                <a:spcPts val="0"/>
              </a:spcAft>
              <a:buSzPts val="1100"/>
              <a:buChar char="-"/>
            </a:pPr>
            <a:r>
              <a:rPr lang="en-GB"/>
              <a:t>Those with long term health conditions </a:t>
            </a:r>
            <a:endParaRPr/>
          </a:p>
          <a:p>
            <a:pPr marL="0" lvl="0" indent="0" algn="l" rtl="0">
              <a:spcBef>
                <a:spcPts val="0"/>
              </a:spcBef>
              <a:spcAft>
                <a:spcPts val="0"/>
              </a:spcAft>
              <a:buNone/>
            </a:pPr>
            <a:endParaRPr/>
          </a:p>
          <a:p>
            <a:pPr marL="0" lvl="0" indent="0" algn="l" rtl="0">
              <a:spcBef>
                <a:spcPts val="0"/>
              </a:spcBef>
              <a:spcAft>
                <a:spcPts val="0"/>
              </a:spcAft>
              <a:buNone/>
            </a:pPr>
            <a:r>
              <a:rPr lang="en-GB"/>
              <a:t>Especially prominent within the last 2 groups, the main causes of death during hot weather are respiratory and heart diseases. This is because when air temperatures are high, the body keeps cool through sweating. But this places strain on the heart which can be fatal for those with underlying health conditions. </a:t>
            </a:r>
            <a:endParaRPr/>
          </a:p>
          <a:p>
            <a:pPr marL="0" lvl="0" indent="0" algn="l" rtl="0">
              <a:spcBef>
                <a:spcPts val="0"/>
              </a:spcBef>
              <a:spcAft>
                <a:spcPts val="0"/>
              </a:spcAft>
              <a:buNone/>
            </a:pPr>
            <a:endParaRPr/>
          </a:p>
          <a:p>
            <a:pPr marL="0" lvl="0" indent="0" algn="l" rtl="0">
              <a:spcBef>
                <a:spcPts val="0"/>
              </a:spcBef>
              <a:spcAft>
                <a:spcPts val="0"/>
              </a:spcAft>
              <a:buNone/>
            </a:pPr>
            <a:r>
              <a:rPr lang="en-GB"/>
              <a:t>Other notable mentions of vulnerable people that we aim to help are:</a:t>
            </a:r>
            <a:endParaRPr/>
          </a:p>
          <a:p>
            <a:pPr marL="457200" lvl="0" indent="-298450" algn="l" rtl="0">
              <a:spcBef>
                <a:spcPts val="0"/>
              </a:spcBef>
              <a:spcAft>
                <a:spcPts val="0"/>
              </a:spcAft>
              <a:buSzPts val="1100"/>
              <a:buChar char="-"/>
            </a:pPr>
            <a:r>
              <a:rPr lang="en-GB"/>
              <a:t>Those living in social housing, as a lot are not built to withstand hot weather</a:t>
            </a:r>
            <a:endParaRPr/>
          </a:p>
          <a:p>
            <a:pPr marL="457200" lvl="0" indent="-298450" algn="l" rtl="0">
              <a:spcBef>
                <a:spcPts val="0"/>
              </a:spcBef>
              <a:spcAft>
                <a:spcPts val="0"/>
              </a:spcAft>
              <a:buSzPts val="1100"/>
              <a:buChar char="-"/>
            </a:pPr>
            <a:r>
              <a:rPr lang="en-GB"/>
              <a:t>Pregnant people</a:t>
            </a:r>
            <a:endParaRPr/>
          </a:p>
          <a:p>
            <a:pPr marL="457200" lvl="0" indent="-298450" algn="l" rtl="0">
              <a:spcBef>
                <a:spcPts val="0"/>
              </a:spcBef>
              <a:spcAft>
                <a:spcPts val="0"/>
              </a:spcAft>
              <a:buSzPts val="1100"/>
              <a:buChar char="-"/>
            </a:pPr>
            <a:r>
              <a:rPr lang="en-GB"/>
              <a:t>Economically disadvantaged</a:t>
            </a:r>
            <a:endParaRPr/>
          </a:p>
          <a:p>
            <a:pPr marL="457200" lvl="0" indent="-298450" algn="l" rtl="0">
              <a:spcBef>
                <a:spcPts val="0"/>
              </a:spcBef>
              <a:spcAft>
                <a:spcPts val="0"/>
              </a:spcAft>
              <a:buSzPts val="1100"/>
              <a:buChar char="-"/>
            </a:pPr>
            <a:r>
              <a:rPr lang="en-GB"/>
              <a:t>The homeless</a:t>
            </a:r>
            <a:endParaRPr/>
          </a:p>
          <a:p>
            <a:pPr marL="457200" lvl="0" indent="-298450" algn="l" rtl="0">
              <a:spcBef>
                <a:spcPts val="0"/>
              </a:spcBef>
              <a:spcAft>
                <a:spcPts val="0"/>
              </a:spcAft>
              <a:buSzPts val="1100"/>
              <a:buChar char="-"/>
            </a:pPr>
            <a:r>
              <a:rPr lang="en-GB"/>
              <a:t>Those with disabilities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22834e32d5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22834e32d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pag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lvl1pPr lvl="0" algn="l" rtl="0">
              <a:buNone/>
              <a:defRPr sz="800">
                <a:latin typeface="Space Grotesk Medium"/>
                <a:ea typeface="Space Grotesk Medium"/>
                <a:cs typeface="Space Grotesk Medium"/>
                <a:sym typeface="Space Grotesk Medium"/>
              </a:defRPr>
            </a:lvl1pPr>
            <a:lvl2pPr lvl="1" algn="l" rtl="0">
              <a:buNone/>
              <a:defRPr sz="800">
                <a:latin typeface="Space Grotesk Medium"/>
                <a:ea typeface="Space Grotesk Medium"/>
                <a:cs typeface="Space Grotesk Medium"/>
                <a:sym typeface="Space Grotesk Medium"/>
              </a:defRPr>
            </a:lvl2pPr>
            <a:lvl3pPr lvl="2" algn="l" rtl="0">
              <a:buNone/>
              <a:defRPr sz="800">
                <a:latin typeface="Space Grotesk Medium"/>
                <a:ea typeface="Space Grotesk Medium"/>
                <a:cs typeface="Space Grotesk Medium"/>
                <a:sym typeface="Space Grotesk Medium"/>
              </a:defRPr>
            </a:lvl3pPr>
            <a:lvl4pPr lvl="3" algn="l" rtl="0">
              <a:buNone/>
              <a:defRPr sz="800">
                <a:latin typeface="Space Grotesk Medium"/>
                <a:ea typeface="Space Grotesk Medium"/>
                <a:cs typeface="Space Grotesk Medium"/>
                <a:sym typeface="Space Grotesk Medium"/>
              </a:defRPr>
            </a:lvl4pPr>
            <a:lvl5pPr lvl="4" algn="l" rtl="0">
              <a:buNone/>
              <a:defRPr sz="800">
                <a:latin typeface="Space Grotesk Medium"/>
                <a:ea typeface="Space Grotesk Medium"/>
                <a:cs typeface="Space Grotesk Medium"/>
                <a:sym typeface="Space Grotesk Medium"/>
              </a:defRPr>
            </a:lvl5pPr>
            <a:lvl6pPr lvl="5" algn="l" rtl="0">
              <a:buNone/>
              <a:defRPr sz="800">
                <a:latin typeface="Space Grotesk Medium"/>
                <a:ea typeface="Space Grotesk Medium"/>
                <a:cs typeface="Space Grotesk Medium"/>
                <a:sym typeface="Space Grotesk Medium"/>
              </a:defRPr>
            </a:lvl6pPr>
            <a:lvl7pPr lvl="6" algn="l" rtl="0">
              <a:buNone/>
              <a:defRPr sz="800">
                <a:latin typeface="Space Grotesk Medium"/>
                <a:ea typeface="Space Grotesk Medium"/>
                <a:cs typeface="Space Grotesk Medium"/>
                <a:sym typeface="Space Grotesk Medium"/>
              </a:defRPr>
            </a:lvl7pPr>
            <a:lvl8pPr lvl="7" algn="l" rtl="0">
              <a:buNone/>
              <a:defRPr sz="800">
                <a:latin typeface="Space Grotesk Medium"/>
                <a:ea typeface="Space Grotesk Medium"/>
                <a:cs typeface="Space Grotesk Medium"/>
                <a:sym typeface="Space Grotesk Medium"/>
              </a:defRPr>
            </a:lvl8pPr>
            <a:lvl9pPr lvl="8" algn="l" rtl="0">
              <a:buNone/>
              <a:defRPr sz="800">
                <a:latin typeface="Space Grotesk Medium"/>
                <a:ea typeface="Space Grotesk Medium"/>
                <a:cs typeface="Space Grotesk Medium"/>
                <a:sym typeface="Space Grotesk Medium"/>
              </a:defRPr>
            </a:lvl9pPr>
          </a:lstStyle>
          <a:p>
            <a:pPr marL="0" lvl="0" indent="0" algn="l" rtl="0">
              <a:spcBef>
                <a:spcPts val="0"/>
              </a:spcBef>
              <a:spcAft>
                <a:spcPts val="0"/>
              </a:spcAft>
              <a:buNone/>
            </a:pPr>
            <a:fld id="{00000000-1234-1234-1234-123412341234}" type="slidenum">
              <a:rPr lang="en-GB"/>
              <a:t>‹#›</a:t>
            </a:fld>
            <a:endParaRPr/>
          </a:p>
        </p:txBody>
      </p:sp>
      <p:sp>
        <p:nvSpPr>
          <p:cNvPr id="11" name="Google Shape;11;p2"/>
          <p:cNvSpPr txBox="1"/>
          <p:nvPr/>
        </p:nvSpPr>
        <p:spPr>
          <a:xfrm>
            <a:off x="3203975" y="21300"/>
            <a:ext cx="2547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00">
                <a:latin typeface="Space Grotesk Medium"/>
                <a:ea typeface="Space Grotesk Medium"/>
                <a:cs typeface="Space Grotesk Medium"/>
                <a:sym typeface="Space Grotesk Medium"/>
              </a:rPr>
              <a:t>Shade the UK: Introduction</a:t>
            </a:r>
            <a:endParaRPr sz="800">
              <a:latin typeface="Space Grotesk Medium"/>
              <a:ea typeface="Space Grotesk Medium"/>
              <a:cs typeface="Space Grotesk Medium"/>
              <a:sym typeface="Space Grotesk Medium"/>
            </a:endParaRPr>
          </a:p>
        </p:txBody>
      </p:sp>
      <p:pic>
        <p:nvPicPr>
          <p:cNvPr id="12" name="Google Shape;12;p2"/>
          <p:cNvPicPr preferRelativeResize="0"/>
          <p:nvPr/>
        </p:nvPicPr>
        <p:blipFill>
          <a:blip r:embed="rId2">
            <a:alphaModFix/>
          </a:blip>
          <a:stretch>
            <a:fillRect/>
          </a:stretch>
        </p:blipFill>
        <p:spPr>
          <a:xfrm>
            <a:off x="291663" y="21300"/>
            <a:ext cx="308121" cy="307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ark page">
  <p:cSld name="TITLE_1">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360003" y="4778700"/>
            <a:ext cx="360000" cy="393600"/>
          </a:xfrm>
          <a:prstGeom prst="rect">
            <a:avLst/>
          </a:prstGeom>
        </p:spPr>
        <p:txBody>
          <a:bodyPr spcFirstLastPara="1" wrap="square" lIns="91425" tIns="91425" rIns="91425" bIns="91425" anchor="ctr" anchorCtr="0">
            <a:normAutofit/>
          </a:bodyPr>
          <a:lstStyle>
            <a:lvl1pPr lvl="0" algn="l" rtl="0">
              <a:buNone/>
              <a:defRPr sz="800">
                <a:solidFill>
                  <a:schemeClr val="lt1"/>
                </a:solidFill>
                <a:latin typeface="DM Sans"/>
                <a:ea typeface="DM Sans"/>
                <a:cs typeface="DM Sans"/>
                <a:sym typeface="DM Sans"/>
              </a:defRPr>
            </a:lvl1pPr>
            <a:lvl2pPr lvl="1" algn="l" rtl="0">
              <a:buNone/>
              <a:defRPr sz="800">
                <a:solidFill>
                  <a:schemeClr val="lt1"/>
                </a:solidFill>
                <a:latin typeface="DM Sans"/>
                <a:ea typeface="DM Sans"/>
                <a:cs typeface="DM Sans"/>
                <a:sym typeface="DM Sans"/>
              </a:defRPr>
            </a:lvl2pPr>
            <a:lvl3pPr lvl="2" algn="l" rtl="0">
              <a:buNone/>
              <a:defRPr sz="800">
                <a:solidFill>
                  <a:schemeClr val="lt1"/>
                </a:solidFill>
                <a:latin typeface="DM Sans"/>
                <a:ea typeface="DM Sans"/>
                <a:cs typeface="DM Sans"/>
                <a:sym typeface="DM Sans"/>
              </a:defRPr>
            </a:lvl3pPr>
            <a:lvl4pPr lvl="3" algn="l" rtl="0">
              <a:buNone/>
              <a:defRPr sz="800">
                <a:solidFill>
                  <a:schemeClr val="lt1"/>
                </a:solidFill>
                <a:latin typeface="DM Sans"/>
                <a:ea typeface="DM Sans"/>
                <a:cs typeface="DM Sans"/>
                <a:sym typeface="DM Sans"/>
              </a:defRPr>
            </a:lvl4pPr>
            <a:lvl5pPr lvl="4" algn="l" rtl="0">
              <a:buNone/>
              <a:defRPr sz="800">
                <a:solidFill>
                  <a:schemeClr val="lt1"/>
                </a:solidFill>
                <a:latin typeface="DM Sans"/>
                <a:ea typeface="DM Sans"/>
                <a:cs typeface="DM Sans"/>
                <a:sym typeface="DM Sans"/>
              </a:defRPr>
            </a:lvl5pPr>
            <a:lvl6pPr lvl="5" algn="l" rtl="0">
              <a:buNone/>
              <a:defRPr sz="800">
                <a:solidFill>
                  <a:schemeClr val="lt1"/>
                </a:solidFill>
                <a:latin typeface="DM Sans"/>
                <a:ea typeface="DM Sans"/>
                <a:cs typeface="DM Sans"/>
                <a:sym typeface="DM Sans"/>
              </a:defRPr>
            </a:lvl6pPr>
            <a:lvl7pPr lvl="6" algn="l" rtl="0">
              <a:buNone/>
              <a:defRPr sz="800">
                <a:solidFill>
                  <a:schemeClr val="lt1"/>
                </a:solidFill>
                <a:latin typeface="DM Sans"/>
                <a:ea typeface="DM Sans"/>
                <a:cs typeface="DM Sans"/>
                <a:sym typeface="DM Sans"/>
              </a:defRPr>
            </a:lvl7pPr>
            <a:lvl8pPr lvl="7" algn="l" rtl="0">
              <a:buNone/>
              <a:defRPr sz="800">
                <a:solidFill>
                  <a:schemeClr val="lt1"/>
                </a:solidFill>
                <a:latin typeface="DM Sans"/>
                <a:ea typeface="DM Sans"/>
                <a:cs typeface="DM Sans"/>
                <a:sym typeface="DM Sans"/>
              </a:defRPr>
            </a:lvl8pPr>
            <a:lvl9pPr lvl="8" algn="l" rtl="0">
              <a:buNone/>
              <a:defRPr sz="800">
                <a:solidFill>
                  <a:schemeClr val="lt1"/>
                </a:solidFill>
                <a:latin typeface="DM Sans"/>
                <a:ea typeface="DM Sans"/>
                <a:cs typeface="DM Sans"/>
                <a:sym typeface="DM Sans"/>
              </a:defRPr>
            </a:lvl9pPr>
          </a:lstStyle>
          <a:p>
            <a:pPr marL="0" lvl="0" indent="0" algn="l" rtl="0">
              <a:spcBef>
                <a:spcPts val="0"/>
              </a:spcBef>
              <a:spcAft>
                <a:spcPts val="0"/>
              </a:spcAft>
              <a:buNone/>
            </a:pPr>
            <a:fld id="{00000000-1234-1234-1234-123412341234}" type="slidenum">
              <a:rPr lang="en-GB"/>
              <a:t>‹#›</a:t>
            </a:fld>
            <a:endParaRPr/>
          </a:p>
        </p:txBody>
      </p:sp>
      <p:sp>
        <p:nvSpPr>
          <p:cNvPr id="15" name="Google Shape;15;p3"/>
          <p:cNvSpPr txBox="1"/>
          <p:nvPr/>
        </p:nvSpPr>
        <p:spPr>
          <a:xfrm>
            <a:off x="360000" y="21300"/>
            <a:ext cx="4438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solidFill>
                  <a:schemeClr val="lt1"/>
                </a:solidFill>
                <a:latin typeface="DM Sans Medium"/>
                <a:ea typeface="DM Sans Medium"/>
                <a:cs typeface="DM Sans Medium"/>
                <a:sym typeface="DM Sans Medium"/>
              </a:rPr>
              <a:t>Shade the UK  		Presentation</a:t>
            </a:r>
            <a:endParaRPr sz="800">
              <a:solidFill>
                <a:schemeClr val="lt1"/>
              </a:solidFill>
              <a:latin typeface="DM Sans Medium"/>
              <a:ea typeface="DM Sans Medium"/>
              <a:cs typeface="DM Sans Medium"/>
              <a:sym typeface="DM Sans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TITLE_1_1">
    <p:spTree>
      <p:nvGrpSpPr>
        <p:cNvPr id="1" name="Shape 1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EEE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Space Grotesk"/>
              <a:buNone/>
              <a:defRPr sz="2800">
                <a:solidFill>
                  <a:schemeClr val="dk1"/>
                </a:solidFill>
                <a:latin typeface="Space Grotesk"/>
                <a:ea typeface="Space Grotesk"/>
                <a:cs typeface="Space Grotesk"/>
                <a:sym typeface="Space Grotesk"/>
              </a:defRPr>
            </a:lvl1pPr>
            <a:lvl2pPr lvl="1" rtl="0">
              <a:spcBef>
                <a:spcPts val="0"/>
              </a:spcBef>
              <a:spcAft>
                <a:spcPts val="0"/>
              </a:spcAft>
              <a:buClr>
                <a:schemeClr val="dk1"/>
              </a:buClr>
              <a:buSzPts val="2800"/>
              <a:buFont typeface="Space Grotesk"/>
              <a:buNone/>
              <a:defRPr sz="2800">
                <a:solidFill>
                  <a:schemeClr val="dk1"/>
                </a:solidFill>
                <a:latin typeface="Space Grotesk"/>
                <a:ea typeface="Space Grotesk"/>
                <a:cs typeface="Space Grotesk"/>
                <a:sym typeface="Space Grotesk"/>
              </a:defRPr>
            </a:lvl2pPr>
            <a:lvl3pPr lvl="2" rtl="0">
              <a:spcBef>
                <a:spcPts val="0"/>
              </a:spcBef>
              <a:spcAft>
                <a:spcPts val="0"/>
              </a:spcAft>
              <a:buClr>
                <a:schemeClr val="dk1"/>
              </a:buClr>
              <a:buSzPts val="2800"/>
              <a:buFont typeface="Space Grotesk"/>
              <a:buNone/>
              <a:defRPr sz="2800">
                <a:solidFill>
                  <a:schemeClr val="dk1"/>
                </a:solidFill>
                <a:latin typeface="Space Grotesk"/>
                <a:ea typeface="Space Grotesk"/>
                <a:cs typeface="Space Grotesk"/>
                <a:sym typeface="Space Grotesk"/>
              </a:defRPr>
            </a:lvl3pPr>
            <a:lvl4pPr lvl="3" rtl="0">
              <a:spcBef>
                <a:spcPts val="0"/>
              </a:spcBef>
              <a:spcAft>
                <a:spcPts val="0"/>
              </a:spcAft>
              <a:buClr>
                <a:schemeClr val="dk1"/>
              </a:buClr>
              <a:buSzPts val="2800"/>
              <a:buFont typeface="Space Grotesk"/>
              <a:buNone/>
              <a:defRPr sz="2800">
                <a:solidFill>
                  <a:schemeClr val="dk1"/>
                </a:solidFill>
                <a:latin typeface="Space Grotesk"/>
                <a:ea typeface="Space Grotesk"/>
                <a:cs typeface="Space Grotesk"/>
                <a:sym typeface="Space Grotesk"/>
              </a:defRPr>
            </a:lvl4pPr>
            <a:lvl5pPr lvl="4" rtl="0">
              <a:spcBef>
                <a:spcPts val="0"/>
              </a:spcBef>
              <a:spcAft>
                <a:spcPts val="0"/>
              </a:spcAft>
              <a:buClr>
                <a:schemeClr val="dk1"/>
              </a:buClr>
              <a:buSzPts val="2800"/>
              <a:buFont typeface="Space Grotesk"/>
              <a:buNone/>
              <a:defRPr sz="2800">
                <a:solidFill>
                  <a:schemeClr val="dk1"/>
                </a:solidFill>
                <a:latin typeface="Space Grotesk"/>
                <a:ea typeface="Space Grotesk"/>
                <a:cs typeface="Space Grotesk"/>
                <a:sym typeface="Space Grotesk"/>
              </a:defRPr>
            </a:lvl5pPr>
            <a:lvl6pPr lvl="5" rtl="0">
              <a:spcBef>
                <a:spcPts val="0"/>
              </a:spcBef>
              <a:spcAft>
                <a:spcPts val="0"/>
              </a:spcAft>
              <a:buClr>
                <a:schemeClr val="dk1"/>
              </a:buClr>
              <a:buSzPts val="2800"/>
              <a:buFont typeface="Space Grotesk"/>
              <a:buNone/>
              <a:defRPr sz="2800">
                <a:solidFill>
                  <a:schemeClr val="dk1"/>
                </a:solidFill>
                <a:latin typeface="Space Grotesk"/>
                <a:ea typeface="Space Grotesk"/>
                <a:cs typeface="Space Grotesk"/>
                <a:sym typeface="Space Grotesk"/>
              </a:defRPr>
            </a:lvl6pPr>
            <a:lvl7pPr lvl="6" rtl="0">
              <a:spcBef>
                <a:spcPts val="0"/>
              </a:spcBef>
              <a:spcAft>
                <a:spcPts val="0"/>
              </a:spcAft>
              <a:buClr>
                <a:schemeClr val="dk1"/>
              </a:buClr>
              <a:buSzPts val="2800"/>
              <a:buFont typeface="Space Grotesk"/>
              <a:buNone/>
              <a:defRPr sz="2800">
                <a:solidFill>
                  <a:schemeClr val="dk1"/>
                </a:solidFill>
                <a:latin typeface="Space Grotesk"/>
                <a:ea typeface="Space Grotesk"/>
                <a:cs typeface="Space Grotesk"/>
                <a:sym typeface="Space Grotesk"/>
              </a:defRPr>
            </a:lvl7pPr>
            <a:lvl8pPr lvl="7" rtl="0">
              <a:spcBef>
                <a:spcPts val="0"/>
              </a:spcBef>
              <a:spcAft>
                <a:spcPts val="0"/>
              </a:spcAft>
              <a:buClr>
                <a:schemeClr val="dk1"/>
              </a:buClr>
              <a:buSzPts val="2800"/>
              <a:buFont typeface="Space Grotesk"/>
              <a:buNone/>
              <a:defRPr sz="2800">
                <a:solidFill>
                  <a:schemeClr val="dk1"/>
                </a:solidFill>
                <a:latin typeface="Space Grotesk"/>
                <a:ea typeface="Space Grotesk"/>
                <a:cs typeface="Space Grotesk"/>
                <a:sym typeface="Space Grotesk"/>
              </a:defRPr>
            </a:lvl8pPr>
            <a:lvl9pPr lvl="8" rtl="0">
              <a:spcBef>
                <a:spcPts val="0"/>
              </a:spcBef>
              <a:spcAft>
                <a:spcPts val="0"/>
              </a:spcAft>
              <a:buClr>
                <a:schemeClr val="dk1"/>
              </a:buClr>
              <a:buSzPts val="2800"/>
              <a:buFont typeface="Space Grotesk"/>
              <a:buNone/>
              <a:defRPr sz="2800">
                <a:solidFill>
                  <a:schemeClr val="dk1"/>
                </a:solidFill>
                <a:latin typeface="Space Grotesk"/>
                <a:ea typeface="Space Grotesk"/>
                <a:cs typeface="Space Grotesk"/>
                <a:sym typeface="Space Grotes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Space Grotesk"/>
              <a:buChar char="●"/>
              <a:defRPr sz="1800">
                <a:solidFill>
                  <a:schemeClr val="dk1"/>
                </a:solidFill>
                <a:latin typeface="Space Grotesk"/>
                <a:ea typeface="Space Grotesk"/>
                <a:cs typeface="Space Grotesk"/>
                <a:sym typeface="Space Grotesk"/>
              </a:defRPr>
            </a:lvl1pPr>
            <a:lvl2pPr marL="914400" lvl="1" indent="-317500" rtl="0">
              <a:lnSpc>
                <a:spcPct val="115000"/>
              </a:lnSpc>
              <a:spcBef>
                <a:spcPts val="0"/>
              </a:spcBef>
              <a:spcAft>
                <a:spcPts val="0"/>
              </a:spcAft>
              <a:buClr>
                <a:schemeClr val="dk1"/>
              </a:buClr>
              <a:buSzPts val="1400"/>
              <a:buFont typeface="Space Grotesk"/>
              <a:buChar char="○"/>
              <a:defRPr>
                <a:solidFill>
                  <a:schemeClr val="dk1"/>
                </a:solidFill>
                <a:latin typeface="Space Grotesk"/>
                <a:ea typeface="Space Grotesk"/>
                <a:cs typeface="Space Grotesk"/>
                <a:sym typeface="Space Grotesk"/>
              </a:defRPr>
            </a:lvl2pPr>
            <a:lvl3pPr marL="1371600" lvl="2" indent="-317500" rtl="0">
              <a:lnSpc>
                <a:spcPct val="115000"/>
              </a:lnSpc>
              <a:spcBef>
                <a:spcPts val="0"/>
              </a:spcBef>
              <a:spcAft>
                <a:spcPts val="0"/>
              </a:spcAft>
              <a:buClr>
                <a:schemeClr val="dk1"/>
              </a:buClr>
              <a:buSzPts val="1400"/>
              <a:buFont typeface="Space Grotesk"/>
              <a:buChar char="■"/>
              <a:defRPr>
                <a:solidFill>
                  <a:schemeClr val="dk1"/>
                </a:solidFill>
                <a:latin typeface="Space Grotesk"/>
                <a:ea typeface="Space Grotesk"/>
                <a:cs typeface="Space Grotesk"/>
                <a:sym typeface="Space Grotesk"/>
              </a:defRPr>
            </a:lvl3pPr>
            <a:lvl4pPr marL="1828800" lvl="3" indent="-317500" rtl="0">
              <a:lnSpc>
                <a:spcPct val="115000"/>
              </a:lnSpc>
              <a:spcBef>
                <a:spcPts val="0"/>
              </a:spcBef>
              <a:spcAft>
                <a:spcPts val="0"/>
              </a:spcAft>
              <a:buClr>
                <a:schemeClr val="dk1"/>
              </a:buClr>
              <a:buSzPts val="1400"/>
              <a:buFont typeface="Space Grotesk"/>
              <a:buChar char="●"/>
              <a:defRPr>
                <a:solidFill>
                  <a:schemeClr val="dk1"/>
                </a:solidFill>
                <a:latin typeface="Space Grotesk"/>
                <a:ea typeface="Space Grotesk"/>
                <a:cs typeface="Space Grotesk"/>
                <a:sym typeface="Space Grotesk"/>
              </a:defRPr>
            </a:lvl4pPr>
            <a:lvl5pPr marL="2286000" lvl="4" indent="-317500" rtl="0">
              <a:lnSpc>
                <a:spcPct val="115000"/>
              </a:lnSpc>
              <a:spcBef>
                <a:spcPts val="0"/>
              </a:spcBef>
              <a:spcAft>
                <a:spcPts val="0"/>
              </a:spcAft>
              <a:buClr>
                <a:schemeClr val="dk1"/>
              </a:buClr>
              <a:buSzPts val="1400"/>
              <a:buFont typeface="Space Grotesk"/>
              <a:buChar char="○"/>
              <a:defRPr>
                <a:solidFill>
                  <a:schemeClr val="dk1"/>
                </a:solidFill>
                <a:latin typeface="Space Grotesk"/>
                <a:ea typeface="Space Grotesk"/>
                <a:cs typeface="Space Grotesk"/>
                <a:sym typeface="Space Grotesk"/>
              </a:defRPr>
            </a:lvl5pPr>
            <a:lvl6pPr marL="2743200" lvl="5" indent="-317500" rtl="0">
              <a:lnSpc>
                <a:spcPct val="115000"/>
              </a:lnSpc>
              <a:spcBef>
                <a:spcPts val="0"/>
              </a:spcBef>
              <a:spcAft>
                <a:spcPts val="0"/>
              </a:spcAft>
              <a:buClr>
                <a:schemeClr val="dk1"/>
              </a:buClr>
              <a:buSzPts val="1400"/>
              <a:buFont typeface="Space Grotesk"/>
              <a:buChar char="■"/>
              <a:defRPr>
                <a:solidFill>
                  <a:schemeClr val="dk1"/>
                </a:solidFill>
                <a:latin typeface="Space Grotesk"/>
                <a:ea typeface="Space Grotesk"/>
                <a:cs typeface="Space Grotesk"/>
                <a:sym typeface="Space Grotesk"/>
              </a:defRPr>
            </a:lvl6pPr>
            <a:lvl7pPr marL="3200400" lvl="6" indent="-317500" rtl="0">
              <a:lnSpc>
                <a:spcPct val="115000"/>
              </a:lnSpc>
              <a:spcBef>
                <a:spcPts val="0"/>
              </a:spcBef>
              <a:spcAft>
                <a:spcPts val="0"/>
              </a:spcAft>
              <a:buClr>
                <a:schemeClr val="dk1"/>
              </a:buClr>
              <a:buSzPts val="1400"/>
              <a:buFont typeface="Space Grotesk"/>
              <a:buChar char="●"/>
              <a:defRPr>
                <a:solidFill>
                  <a:schemeClr val="dk1"/>
                </a:solidFill>
                <a:latin typeface="Space Grotesk"/>
                <a:ea typeface="Space Grotesk"/>
                <a:cs typeface="Space Grotesk"/>
                <a:sym typeface="Space Grotesk"/>
              </a:defRPr>
            </a:lvl7pPr>
            <a:lvl8pPr marL="3657600" lvl="7" indent="-317500" rtl="0">
              <a:lnSpc>
                <a:spcPct val="115000"/>
              </a:lnSpc>
              <a:spcBef>
                <a:spcPts val="0"/>
              </a:spcBef>
              <a:spcAft>
                <a:spcPts val="0"/>
              </a:spcAft>
              <a:buClr>
                <a:schemeClr val="dk1"/>
              </a:buClr>
              <a:buSzPts val="1400"/>
              <a:buFont typeface="Space Grotesk"/>
              <a:buChar char="○"/>
              <a:defRPr>
                <a:solidFill>
                  <a:schemeClr val="dk1"/>
                </a:solidFill>
                <a:latin typeface="Space Grotesk"/>
                <a:ea typeface="Space Grotesk"/>
                <a:cs typeface="Space Grotesk"/>
                <a:sym typeface="Space Grotesk"/>
              </a:defRPr>
            </a:lvl8pPr>
            <a:lvl9pPr marL="4114800" lvl="8" indent="-317500" rtl="0">
              <a:lnSpc>
                <a:spcPct val="115000"/>
              </a:lnSpc>
              <a:spcBef>
                <a:spcPts val="0"/>
              </a:spcBef>
              <a:spcAft>
                <a:spcPts val="0"/>
              </a:spcAft>
              <a:buClr>
                <a:schemeClr val="dk1"/>
              </a:buClr>
              <a:buSzPts val="1400"/>
              <a:buFont typeface="Space Grotesk"/>
              <a:buChar char="■"/>
              <a:defRPr>
                <a:solidFill>
                  <a:schemeClr val="dk1"/>
                </a:solidFill>
                <a:latin typeface="Space Grotesk"/>
                <a:ea typeface="Space Grotesk"/>
                <a:cs typeface="Space Grotesk"/>
                <a:sym typeface="Space Grotesk"/>
              </a:defRPr>
            </a:lvl9pPr>
          </a:lstStyle>
          <a:p>
            <a:endParaRPr/>
          </a:p>
        </p:txBody>
      </p:sp>
      <p:sp>
        <p:nvSpPr>
          <p:cNvPr id="8" name="Google Shape;8;p1"/>
          <p:cNvSpPr txBox="1">
            <a:spLocks noGrp="1"/>
          </p:cNvSpPr>
          <p:nvPr>
            <p:ph type="sldNum" idx="12"/>
          </p:nvPr>
        </p:nvSpPr>
        <p:spPr>
          <a:xfrm>
            <a:off x="8784003" y="4783500"/>
            <a:ext cx="360000" cy="393600"/>
          </a:xfrm>
          <a:prstGeom prst="rect">
            <a:avLst/>
          </a:prstGeom>
          <a:noFill/>
          <a:ln>
            <a:noFill/>
          </a:ln>
        </p:spPr>
        <p:txBody>
          <a:bodyPr spcFirstLastPara="1" wrap="square" lIns="91425" tIns="91425" rIns="91425" bIns="91425" anchor="ctr" anchorCtr="0">
            <a:normAutofit/>
          </a:bodyPr>
          <a:lstStyle>
            <a:lvl1pPr lvl="0" algn="ctr" rtl="0">
              <a:buNone/>
              <a:defRPr sz="1000">
                <a:solidFill>
                  <a:schemeClr val="dk1"/>
                </a:solidFill>
                <a:latin typeface="Space Grotesk"/>
                <a:ea typeface="Space Grotesk"/>
                <a:cs typeface="Space Grotesk"/>
                <a:sym typeface="Space Grotesk"/>
              </a:defRPr>
            </a:lvl1pPr>
            <a:lvl2pPr lvl="1" algn="ctr" rtl="0">
              <a:buNone/>
              <a:defRPr sz="1000">
                <a:solidFill>
                  <a:schemeClr val="dk1"/>
                </a:solidFill>
                <a:latin typeface="Space Grotesk"/>
                <a:ea typeface="Space Grotesk"/>
                <a:cs typeface="Space Grotesk"/>
                <a:sym typeface="Space Grotesk"/>
              </a:defRPr>
            </a:lvl2pPr>
            <a:lvl3pPr lvl="2" algn="ctr" rtl="0">
              <a:buNone/>
              <a:defRPr sz="1000">
                <a:solidFill>
                  <a:schemeClr val="dk1"/>
                </a:solidFill>
                <a:latin typeface="Space Grotesk"/>
                <a:ea typeface="Space Grotesk"/>
                <a:cs typeface="Space Grotesk"/>
                <a:sym typeface="Space Grotesk"/>
              </a:defRPr>
            </a:lvl3pPr>
            <a:lvl4pPr lvl="3" algn="ctr" rtl="0">
              <a:buNone/>
              <a:defRPr sz="1000">
                <a:solidFill>
                  <a:schemeClr val="dk1"/>
                </a:solidFill>
                <a:latin typeface="Space Grotesk"/>
                <a:ea typeface="Space Grotesk"/>
                <a:cs typeface="Space Grotesk"/>
                <a:sym typeface="Space Grotesk"/>
              </a:defRPr>
            </a:lvl4pPr>
            <a:lvl5pPr lvl="4" algn="ctr" rtl="0">
              <a:buNone/>
              <a:defRPr sz="1000">
                <a:solidFill>
                  <a:schemeClr val="dk1"/>
                </a:solidFill>
                <a:latin typeface="Space Grotesk"/>
                <a:ea typeface="Space Grotesk"/>
                <a:cs typeface="Space Grotesk"/>
                <a:sym typeface="Space Grotesk"/>
              </a:defRPr>
            </a:lvl5pPr>
            <a:lvl6pPr lvl="5" algn="ctr" rtl="0">
              <a:buNone/>
              <a:defRPr sz="1000">
                <a:solidFill>
                  <a:schemeClr val="dk1"/>
                </a:solidFill>
                <a:latin typeface="Space Grotesk"/>
                <a:ea typeface="Space Grotesk"/>
                <a:cs typeface="Space Grotesk"/>
                <a:sym typeface="Space Grotesk"/>
              </a:defRPr>
            </a:lvl6pPr>
            <a:lvl7pPr lvl="6" algn="ctr" rtl="0">
              <a:buNone/>
              <a:defRPr sz="1000">
                <a:solidFill>
                  <a:schemeClr val="dk1"/>
                </a:solidFill>
                <a:latin typeface="Space Grotesk"/>
                <a:ea typeface="Space Grotesk"/>
                <a:cs typeface="Space Grotesk"/>
                <a:sym typeface="Space Grotesk"/>
              </a:defRPr>
            </a:lvl7pPr>
            <a:lvl8pPr lvl="7" algn="ctr" rtl="0">
              <a:buNone/>
              <a:defRPr sz="1000">
                <a:solidFill>
                  <a:schemeClr val="dk1"/>
                </a:solidFill>
                <a:latin typeface="Space Grotesk"/>
                <a:ea typeface="Space Grotesk"/>
                <a:cs typeface="Space Grotesk"/>
                <a:sym typeface="Space Grotesk"/>
              </a:defRPr>
            </a:lvl8pPr>
            <a:lvl9pPr lvl="8" algn="ctr" rtl="0">
              <a:buNone/>
              <a:defRPr sz="1000">
                <a:solidFill>
                  <a:schemeClr val="dk1"/>
                </a:solidFill>
                <a:latin typeface="Space Grotesk"/>
                <a:ea typeface="Space Grotesk"/>
                <a:cs typeface="Space Grotesk"/>
                <a:sym typeface="Space Grotesk"/>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7">
          <p15:clr>
            <a:srgbClr val="EA4335"/>
          </p15:clr>
        </p15:guide>
        <p15:guide id="2" orient="horz" pos="227">
          <p15:clr>
            <a:srgbClr val="EA4335"/>
          </p15:clr>
        </p15:guide>
        <p15:guide id="3" orient="horz" pos="3013">
          <p15:clr>
            <a:srgbClr val="EA4335"/>
          </p15:clr>
        </p15:guide>
        <p15:guide id="4" pos="553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818169" y="458275"/>
            <a:ext cx="7507651" cy="4226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C8FF"/>
        </a:solidFill>
        <a:effectLst/>
      </p:bgPr>
    </p:bg>
    <p:spTree>
      <p:nvGrpSpPr>
        <p:cNvPr id="1" name="Shape 94"/>
        <p:cNvGrpSpPr/>
        <p:nvPr/>
      </p:nvGrpSpPr>
      <p:grpSpPr>
        <a:xfrm>
          <a:off x="0" y="0"/>
          <a:ext cx="0" cy="0"/>
          <a:chOff x="0" y="0"/>
          <a:chExt cx="0" cy="0"/>
        </a:xfrm>
      </p:grpSpPr>
      <p:sp>
        <p:nvSpPr>
          <p:cNvPr id="95" name="Google Shape;95;p14"/>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10</a:t>
            </a:fld>
            <a:endParaRPr/>
          </a:p>
        </p:txBody>
      </p:sp>
      <p:sp>
        <p:nvSpPr>
          <p:cNvPr id="96" name="Google Shape;96;p14"/>
          <p:cNvSpPr txBox="1"/>
          <p:nvPr/>
        </p:nvSpPr>
        <p:spPr>
          <a:xfrm rot="358">
            <a:off x="943550" y="1108724"/>
            <a:ext cx="8650500" cy="381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600">
                <a:solidFill>
                  <a:schemeClr val="dk1"/>
                </a:solidFill>
                <a:latin typeface="Space Grotesk Medium"/>
                <a:ea typeface="Space Grotesk Medium"/>
                <a:cs typeface="Space Grotesk Medium"/>
                <a:sym typeface="Space Grotesk Medium"/>
              </a:rPr>
              <a:t>7000</a:t>
            </a:r>
            <a:endParaRPr sz="23600">
              <a:solidFill>
                <a:schemeClr val="dk1"/>
              </a:solidFill>
              <a:latin typeface="Space Grotesk Medium"/>
              <a:ea typeface="Space Grotesk Medium"/>
              <a:cs typeface="Space Grotesk Medium"/>
              <a:sym typeface="Space Grotesk Medium"/>
            </a:endParaRPr>
          </a:p>
        </p:txBody>
      </p:sp>
      <p:sp>
        <p:nvSpPr>
          <p:cNvPr id="97" name="Google Shape;97;p14"/>
          <p:cNvSpPr txBox="1"/>
          <p:nvPr/>
        </p:nvSpPr>
        <p:spPr>
          <a:xfrm rot="194">
            <a:off x="245700" y="720600"/>
            <a:ext cx="5307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Space Grotesk"/>
                <a:ea typeface="Space Grotesk"/>
                <a:cs typeface="Space Grotesk"/>
                <a:sym typeface="Space Grotesk"/>
              </a:rPr>
              <a:t>This overheating crisis will only worsen as by 2040 climate change is estimated to triple heat related deaths to</a:t>
            </a:r>
            <a:endParaRPr>
              <a:latin typeface="Space Grotesk"/>
              <a:ea typeface="Space Grotesk"/>
              <a:cs typeface="Space Grotesk"/>
              <a:sym typeface="Space Grotes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300"/>
        </a:solidFill>
        <a:effectLst/>
      </p:bgPr>
    </p:bg>
    <p:spTree>
      <p:nvGrpSpPr>
        <p:cNvPr id="1" name="Shape 101"/>
        <p:cNvGrpSpPr/>
        <p:nvPr/>
      </p:nvGrpSpPr>
      <p:grpSpPr>
        <a:xfrm>
          <a:off x="0" y="0"/>
          <a:ext cx="0" cy="0"/>
          <a:chOff x="0" y="0"/>
          <a:chExt cx="0" cy="0"/>
        </a:xfrm>
      </p:grpSpPr>
      <p:sp>
        <p:nvSpPr>
          <p:cNvPr id="102" name="Google Shape;102;p15"/>
          <p:cNvSpPr/>
          <p:nvPr/>
        </p:nvSpPr>
        <p:spPr>
          <a:xfrm>
            <a:off x="1136375" y="1120650"/>
            <a:ext cx="6775875" cy="2967000"/>
          </a:xfrm>
          <a:custGeom>
            <a:avLst/>
            <a:gdLst/>
            <a:ahLst/>
            <a:cxnLst/>
            <a:rect l="l" t="t" r="r" b="b"/>
            <a:pathLst>
              <a:path w="271035" h="118680" extrusionOk="0">
                <a:moveTo>
                  <a:pt x="0" y="118680"/>
                </a:moveTo>
                <a:lnTo>
                  <a:pt x="271035" y="118415"/>
                </a:lnTo>
                <a:lnTo>
                  <a:pt x="200402" y="0"/>
                </a:lnTo>
                <a:lnTo>
                  <a:pt x="167960" y="0"/>
                </a:lnTo>
                <a:close/>
              </a:path>
            </a:pathLst>
          </a:custGeom>
          <a:solidFill>
            <a:schemeClr val="lt1"/>
          </a:solidFill>
          <a:ln>
            <a:noFill/>
          </a:ln>
        </p:spPr>
      </p:sp>
      <p:sp>
        <p:nvSpPr>
          <p:cNvPr id="103" name="Google Shape;103;p15"/>
          <p:cNvSpPr txBox="1"/>
          <p:nvPr/>
        </p:nvSpPr>
        <p:spPr>
          <a:xfrm rot="204">
            <a:off x="4431925" y="509775"/>
            <a:ext cx="5061300" cy="831300"/>
          </a:xfrm>
          <a:prstGeom prst="rect">
            <a:avLst/>
          </a:prstGeom>
          <a:noFill/>
          <a:ln>
            <a:noFill/>
          </a:ln>
        </p:spPr>
        <p:txBody>
          <a:bodyPr spcFirstLastPara="1" wrap="square" lIns="91425" tIns="91425" rIns="91425" bIns="91425" anchor="t" anchorCtr="0">
            <a:spAutoFit/>
          </a:bodyPr>
          <a:lstStyle/>
          <a:p>
            <a:pPr marL="0" lvl="0" indent="0" algn="l" rtl="0">
              <a:lnSpc>
                <a:spcPct val="84000"/>
              </a:lnSpc>
              <a:spcBef>
                <a:spcPts val="0"/>
              </a:spcBef>
              <a:spcAft>
                <a:spcPts val="0"/>
              </a:spcAft>
              <a:buNone/>
            </a:pPr>
            <a:r>
              <a:rPr lang="en-GB" sz="5000">
                <a:solidFill>
                  <a:schemeClr val="dk1"/>
                </a:solidFill>
                <a:latin typeface="Space Grotesk Medium"/>
                <a:ea typeface="Space Grotesk Medium"/>
                <a:cs typeface="Space Grotesk Medium"/>
                <a:sym typeface="Space Grotesk Medium"/>
              </a:rPr>
              <a:t>     03</a:t>
            </a:r>
            <a:endParaRPr sz="5000">
              <a:solidFill>
                <a:schemeClr val="dk1"/>
              </a:solidFill>
              <a:latin typeface="Space Grotesk Medium"/>
              <a:ea typeface="Space Grotesk Medium"/>
              <a:cs typeface="Space Grotesk Medium"/>
              <a:sym typeface="Space Grotesk Medium"/>
            </a:endParaRPr>
          </a:p>
        </p:txBody>
      </p:sp>
      <p:sp>
        <p:nvSpPr>
          <p:cNvPr id="104" name="Google Shape;104;p15"/>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11</a:t>
            </a:fld>
            <a:endParaRPr/>
          </a:p>
        </p:txBody>
      </p:sp>
      <p:sp>
        <p:nvSpPr>
          <p:cNvPr id="105" name="Google Shape;105;p15"/>
          <p:cNvSpPr txBox="1"/>
          <p:nvPr/>
        </p:nvSpPr>
        <p:spPr>
          <a:xfrm rot="105">
            <a:off x="-175500" y="3876675"/>
            <a:ext cx="9776700" cy="1374300"/>
          </a:xfrm>
          <a:prstGeom prst="rect">
            <a:avLst/>
          </a:prstGeom>
          <a:noFill/>
          <a:ln>
            <a:noFill/>
          </a:ln>
        </p:spPr>
        <p:txBody>
          <a:bodyPr spcFirstLastPara="1" wrap="square" lIns="91425" tIns="91425" rIns="91425" bIns="91425" anchor="t" anchorCtr="0">
            <a:spAutoFit/>
          </a:bodyPr>
          <a:lstStyle/>
          <a:p>
            <a:pPr marL="0" lvl="0" indent="0" algn="l" rtl="0">
              <a:lnSpc>
                <a:spcPct val="84000"/>
              </a:lnSpc>
              <a:spcBef>
                <a:spcPts val="0"/>
              </a:spcBef>
              <a:spcAft>
                <a:spcPts val="0"/>
              </a:spcAft>
              <a:buNone/>
            </a:pPr>
            <a:r>
              <a:rPr lang="en-GB" sz="9200">
                <a:solidFill>
                  <a:schemeClr val="dk1"/>
                </a:solidFill>
                <a:latin typeface="Space Grotesk Medium"/>
                <a:ea typeface="Space Grotesk Medium"/>
                <a:cs typeface="Space Grotesk Medium"/>
                <a:sym typeface="Space Grotesk Medium"/>
              </a:rPr>
              <a:t>    WHAT WE DO</a:t>
            </a:r>
            <a:endParaRPr sz="9200">
              <a:solidFill>
                <a:schemeClr val="dk1"/>
              </a:solidFill>
              <a:latin typeface="Space Grotesk Medium"/>
              <a:ea typeface="Space Grotesk Medium"/>
              <a:cs typeface="Space Grotesk Medium"/>
              <a:sym typeface="Space Grotesk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12</a:t>
            </a:fld>
            <a:endParaRPr/>
          </a:p>
        </p:txBody>
      </p:sp>
      <p:sp>
        <p:nvSpPr>
          <p:cNvPr id="111" name="Google Shape;111;p16"/>
          <p:cNvSpPr/>
          <p:nvPr/>
        </p:nvSpPr>
        <p:spPr>
          <a:xfrm>
            <a:off x="523875" y="1009650"/>
            <a:ext cx="2505000" cy="3667200"/>
          </a:xfrm>
          <a:prstGeom prst="rect">
            <a:avLst/>
          </a:prstGeom>
          <a:no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flipH="1">
            <a:off x="1119150" y="685800"/>
            <a:ext cx="1314450" cy="590550"/>
          </a:xfrm>
          <a:prstGeom prst="flowChartInputOutput">
            <a:avLst/>
          </a:prstGeom>
          <a:solidFill>
            <a:srgbClr val="FFC300"/>
          </a:solid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 name="Google Shape;113;p16"/>
          <p:cNvPicPr preferRelativeResize="0"/>
          <p:nvPr/>
        </p:nvPicPr>
        <p:blipFill>
          <a:blip r:embed="rId3">
            <a:alphaModFix/>
          </a:blip>
          <a:stretch>
            <a:fillRect/>
          </a:stretch>
        </p:blipFill>
        <p:spPr>
          <a:xfrm>
            <a:off x="1519200" y="723900"/>
            <a:ext cx="514350" cy="514350"/>
          </a:xfrm>
          <a:prstGeom prst="rect">
            <a:avLst/>
          </a:prstGeom>
          <a:noFill/>
          <a:ln>
            <a:noFill/>
          </a:ln>
        </p:spPr>
      </p:pic>
      <p:sp>
        <p:nvSpPr>
          <p:cNvPr id="114" name="Google Shape;114;p16"/>
          <p:cNvSpPr txBox="1"/>
          <p:nvPr/>
        </p:nvSpPr>
        <p:spPr>
          <a:xfrm>
            <a:off x="828675" y="1276350"/>
            <a:ext cx="20574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1800">
                <a:solidFill>
                  <a:schemeClr val="dk1"/>
                </a:solidFill>
                <a:latin typeface="Space Grotesk Medium"/>
                <a:ea typeface="Space Grotesk Medium"/>
                <a:cs typeface="Space Grotesk Medium"/>
                <a:sym typeface="Space Grotesk Medium"/>
              </a:rPr>
              <a:t>Raise Awareness</a:t>
            </a:r>
            <a:endParaRPr sz="1800">
              <a:solidFill>
                <a:schemeClr val="dk1"/>
              </a:solidFill>
              <a:latin typeface="Space Grotesk Medium"/>
              <a:ea typeface="Space Grotesk Medium"/>
              <a:cs typeface="Space Grotesk Medium"/>
              <a:sym typeface="Space Grotesk Medium"/>
            </a:endParaRPr>
          </a:p>
        </p:txBody>
      </p:sp>
      <p:sp>
        <p:nvSpPr>
          <p:cNvPr id="115" name="Google Shape;115;p16"/>
          <p:cNvSpPr txBox="1"/>
          <p:nvPr/>
        </p:nvSpPr>
        <p:spPr>
          <a:xfrm>
            <a:off x="590550" y="1733550"/>
            <a:ext cx="2371800" cy="2524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Clr>
                <a:schemeClr val="dk1"/>
              </a:buClr>
              <a:buSzPts val="1100"/>
              <a:buFont typeface="Arial"/>
              <a:buNone/>
            </a:pPr>
            <a:r>
              <a:rPr lang="en-GB" sz="1200">
                <a:latin typeface="Space Grotesk"/>
                <a:ea typeface="Space Grotesk"/>
                <a:cs typeface="Space Grotesk"/>
                <a:sym typeface="Space Grotesk"/>
              </a:rPr>
              <a:t>Highlight the effects of climate change on the vulnerable and elderly in the UK to both industry and the general public.</a:t>
            </a:r>
            <a:endParaRPr sz="1200">
              <a:latin typeface="Space Grotesk"/>
              <a:ea typeface="Space Grotesk"/>
              <a:cs typeface="Space Grotesk"/>
              <a:sym typeface="Space Grotesk"/>
            </a:endParaRPr>
          </a:p>
          <a:p>
            <a:pPr marL="0" lvl="0" indent="0" algn="just" rtl="0">
              <a:lnSpc>
                <a:spcPct val="100000"/>
              </a:lnSpc>
              <a:spcBef>
                <a:spcPts val="1200"/>
              </a:spcBef>
              <a:spcAft>
                <a:spcPts val="0"/>
              </a:spcAft>
              <a:buClr>
                <a:schemeClr val="dk1"/>
              </a:buClr>
              <a:buSzPts val="1100"/>
              <a:buFont typeface="Arial"/>
              <a:buNone/>
            </a:pPr>
            <a:r>
              <a:rPr lang="en-GB" sz="1200">
                <a:latin typeface="Space Grotesk"/>
                <a:ea typeface="Space Grotesk"/>
                <a:cs typeface="Space Grotesk"/>
                <a:sym typeface="Space Grotesk"/>
              </a:rPr>
              <a:t>Build a network and alliance between the public and designers to help shape our City to meet the demands of climate change</a:t>
            </a:r>
            <a:endParaRPr sz="1200">
              <a:latin typeface="Space Grotesk"/>
              <a:ea typeface="Space Grotesk"/>
              <a:cs typeface="Space Grotesk"/>
              <a:sym typeface="Space Grotesk"/>
            </a:endParaRPr>
          </a:p>
          <a:p>
            <a:pPr marL="0" lvl="0" indent="0" algn="l" rtl="0">
              <a:lnSpc>
                <a:spcPct val="100000"/>
              </a:lnSpc>
              <a:spcBef>
                <a:spcPts val="1200"/>
              </a:spcBef>
              <a:spcAft>
                <a:spcPts val="0"/>
              </a:spcAft>
              <a:buNone/>
            </a:pPr>
            <a:endParaRPr sz="1200">
              <a:latin typeface="Space Grotesk"/>
              <a:ea typeface="Space Grotesk"/>
              <a:cs typeface="Space Grotesk"/>
              <a:sym typeface="Space Grotes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13</a:t>
            </a:fld>
            <a:endParaRPr/>
          </a:p>
        </p:txBody>
      </p:sp>
      <p:sp>
        <p:nvSpPr>
          <p:cNvPr id="121" name="Google Shape;121;p17"/>
          <p:cNvSpPr/>
          <p:nvPr/>
        </p:nvSpPr>
        <p:spPr>
          <a:xfrm>
            <a:off x="523875" y="1009650"/>
            <a:ext cx="2505000" cy="3667200"/>
          </a:xfrm>
          <a:prstGeom prst="rect">
            <a:avLst/>
          </a:prstGeom>
          <a:no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a:off x="3228975" y="1009650"/>
            <a:ext cx="2505000" cy="3667200"/>
          </a:xfrm>
          <a:prstGeom prst="rect">
            <a:avLst/>
          </a:prstGeom>
          <a:no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7"/>
          <p:cNvSpPr/>
          <p:nvPr/>
        </p:nvSpPr>
        <p:spPr>
          <a:xfrm flipH="1">
            <a:off x="1119150" y="685800"/>
            <a:ext cx="1314450" cy="590550"/>
          </a:xfrm>
          <a:prstGeom prst="flowChartInputOutput">
            <a:avLst/>
          </a:prstGeom>
          <a:solidFill>
            <a:srgbClr val="FFC300"/>
          </a:solid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p:nvPr/>
        </p:nvSpPr>
        <p:spPr>
          <a:xfrm flipH="1">
            <a:off x="3729000" y="685800"/>
            <a:ext cx="1314450" cy="590550"/>
          </a:xfrm>
          <a:prstGeom prst="flowChartInputOutput">
            <a:avLst/>
          </a:prstGeom>
          <a:solidFill>
            <a:srgbClr val="FFC300"/>
          </a:solid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17"/>
          <p:cNvPicPr preferRelativeResize="0"/>
          <p:nvPr/>
        </p:nvPicPr>
        <p:blipFill>
          <a:blip r:embed="rId3">
            <a:alphaModFix/>
          </a:blip>
          <a:stretch>
            <a:fillRect/>
          </a:stretch>
        </p:blipFill>
        <p:spPr>
          <a:xfrm>
            <a:off x="4129050" y="723900"/>
            <a:ext cx="514350" cy="514350"/>
          </a:xfrm>
          <a:prstGeom prst="rect">
            <a:avLst/>
          </a:prstGeom>
          <a:noFill/>
          <a:ln>
            <a:noFill/>
          </a:ln>
        </p:spPr>
      </p:pic>
      <p:pic>
        <p:nvPicPr>
          <p:cNvPr id="126" name="Google Shape;126;p17"/>
          <p:cNvPicPr preferRelativeResize="0"/>
          <p:nvPr/>
        </p:nvPicPr>
        <p:blipFill>
          <a:blip r:embed="rId4">
            <a:alphaModFix/>
          </a:blip>
          <a:stretch>
            <a:fillRect/>
          </a:stretch>
        </p:blipFill>
        <p:spPr>
          <a:xfrm>
            <a:off x="1519200" y="723900"/>
            <a:ext cx="514350" cy="514350"/>
          </a:xfrm>
          <a:prstGeom prst="rect">
            <a:avLst/>
          </a:prstGeom>
          <a:noFill/>
          <a:ln>
            <a:noFill/>
          </a:ln>
        </p:spPr>
      </p:pic>
      <p:sp>
        <p:nvSpPr>
          <p:cNvPr id="127" name="Google Shape;127;p17"/>
          <p:cNvSpPr txBox="1"/>
          <p:nvPr/>
        </p:nvSpPr>
        <p:spPr>
          <a:xfrm>
            <a:off x="828675" y="1276350"/>
            <a:ext cx="20574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1800">
                <a:solidFill>
                  <a:schemeClr val="dk1"/>
                </a:solidFill>
                <a:latin typeface="Space Grotesk Medium"/>
                <a:ea typeface="Space Grotesk Medium"/>
                <a:cs typeface="Space Grotesk Medium"/>
                <a:sym typeface="Space Grotesk Medium"/>
              </a:rPr>
              <a:t>Raise Awareness</a:t>
            </a:r>
            <a:endParaRPr sz="1800">
              <a:solidFill>
                <a:schemeClr val="dk1"/>
              </a:solidFill>
              <a:latin typeface="Space Grotesk Medium"/>
              <a:ea typeface="Space Grotesk Medium"/>
              <a:cs typeface="Space Grotesk Medium"/>
              <a:sym typeface="Space Grotesk Medium"/>
            </a:endParaRPr>
          </a:p>
        </p:txBody>
      </p:sp>
      <p:sp>
        <p:nvSpPr>
          <p:cNvPr id="128" name="Google Shape;128;p17"/>
          <p:cNvSpPr txBox="1"/>
          <p:nvPr/>
        </p:nvSpPr>
        <p:spPr>
          <a:xfrm>
            <a:off x="3452775" y="1276350"/>
            <a:ext cx="21384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1800">
                <a:solidFill>
                  <a:schemeClr val="dk1"/>
                </a:solidFill>
                <a:latin typeface="Space Grotesk Medium"/>
                <a:ea typeface="Space Grotesk Medium"/>
                <a:cs typeface="Space Grotesk Medium"/>
                <a:sym typeface="Space Grotesk Medium"/>
              </a:rPr>
              <a:t>Influence Change</a:t>
            </a:r>
            <a:endParaRPr sz="1800">
              <a:solidFill>
                <a:schemeClr val="dk1"/>
              </a:solidFill>
              <a:latin typeface="Space Grotesk Medium"/>
              <a:ea typeface="Space Grotesk Medium"/>
              <a:cs typeface="Space Grotesk Medium"/>
              <a:sym typeface="Space Grotesk Medium"/>
            </a:endParaRPr>
          </a:p>
        </p:txBody>
      </p:sp>
      <p:sp>
        <p:nvSpPr>
          <p:cNvPr id="129" name="Google Shape;129;p17"/>
          <p:cNvSpPr txBox="1"/>
          <p:nvPr/>
        </p:nvSpPr>
        <p:spPr>
          <a:xfrm>
            <a:off x="590550" y="1733550"/>
            <a:ext cx="2371800" cy="2524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Clr>
                <a:schemeClr val="dk1"/>
              </a:buClr>
              <a:buSzPts val="1100"/>
              <a:buFont typeface="Arial"/>
              <a:buNone/>
            </a:pPr>
            <a:r>
              <a:rPr lang="en-GB" sz="1200">
                <a:latin typeface="Space Grotesk"/>
                <a:ea typeface="Space Grotesk"/>
                <a:cs typeface="Space Grotesk"/>
                <a:sym typeface="Space Grotesk"/>
              </a:rPr>
              <a:t>Highlight the effects of climate change on the vulnerable and elderly in the UK to both industry and the general public.</a:t>
            </a:r>
            <a:endParaRPr sz="1200">
              <a:latin typeface="Space Grotesk"/>
              <a:ea typeface="Space Grotesk"/>
              <a:cs typeface="Space Grotesk"/>
              <a:sym typeface="Space Grotesk"/>
            </a:endParaRPr>
          </a:p>
          <a:p>
            <a:pPr marL="0" lvl="0" indent="0" algn="just" rtl="0">
              <a:lnSpc>
                <a:spcPct val="100000"/>
              </a:lnSpc>
              <a:spcBef>
                <a:spcPts val="1200"/>
              </a:spcBef>
              <a:spcAft>
                <a:spcPts val="0"/>
              </a:spcAft>
              <a:buClr>
                <a:schemeClr val="dk1"/>
              </a:buClr>
              <a:buSzPts val="1100"/>
              <a:buFont typeface="Arial"/>
              <a:buNone/>
            </a:pPr>
            <a:r>
              <a:rPr lang="en-GB" sz="1200">
                <a:latin typeface="Space Grotesk"/>
                <a:ea typeface="Space Grotesk"/>
                <a:cs typeface="Space Grotesk"/>
                <a:sym typeface="Space Grotesk"/>
              </a:rPr>
              <a:t>Build a network and alliance between the public and designers to help shape our City to meet the demands of climate change</a:t>
            </a:r>
            <a:endParaRPr sz="1200">
              <a:latin typeface="Space Grotesk"/>
              <a:ea typeface="Space Grotesk"/>
              <a:cs typeface="Space Grotesk"/>
              <a:sym typeface="Space Grotesk"/>
            </a:endParaRPr>
          </a:p>
          <a:p>
            <a:pPr marL="0" lvl="0" indent="0" algn="l" rtl="0">
              <a:lnSpc>
                <a:spcPct val="100000"/>
              </a:lnSpc>
              <a:spcBef>
                <a:spcPts val="1200"/>
              </a:spcBef>
              <a:spcAft>
                <a:spcPts val="0"/>
              </a:spcAft>
              <a:buNone/>
            </a:pPr>
            <a:endParaRPr sz="1200">
              <a:latin typeface="Space Grotesk"/>
              <a:ea typeface="Space Grotesk"/>
              <a:cs typeface="Space Grotesk"/>
              <a:sym typeface="Space Grotesk"/>
            </a:endParaRPr>
          </a:p>
        </p:txBody>
      </p:sp>
      <p:sp>
        <p:nvSpPr>
          <p:cNvPr id="130" name="Google Shape;130;p17"/>
          <p:cNvSpPr txBox="1"/>
          <p:nvPr/>
        </p:nvSpPr>
        <p:spPr>
          <a:xfrm>
            <a:off x="3295575" y="1733550"/>
            <a:ext cx="2371800" cy="30477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None/>
            </a:pPr>
            <a:r>
              <a:rPr lang="en-GB" sz="1200">
                <a:latin typeface="Space Grotesk"/>
                <a:ea typeface="Space Grotesk"/>
                <a:cs typeface="Space Grotesk"/>
                <a:sym typeface="Space Grotesk"/>
              </a:rPr>
              <a:t>Encourage the government and industry to invest more into retrofit projects that provide external shade and other passive cooling strategies to existing buildings and public spaces</a:t>
            </a:r>
            <a:endParaRPr sz="1200">
              <a:latin typeface="Space Grotesk"/>
              <a:ea typeface="Space Grotesk"/>
              <a:cs typeface="Space Grotesk"/>
              <a:sym typeface="Space Grotesk"/>
            </a:endParaRPr>
          </a:p>
          <a:p>
            <a:pPr marL="0" lvl="0" indent="0" algn="just" rtl="0">
              <a:lnSpc>
                <a:spcPct val="100000"/>
              </a:lnSpc>
              <a:spcBef>
                <a:spcPts val="1200"/>
              </a:spcBef>
              <a:spcAft>
                <a:spcPts val="0"/>
              </a:spcAft>
              <a:buNone/>
            </a:pPr>
            <a:r>
              <a:rPr lang="en-GB" sz="1200">
                <a:latin typeface="Space Grotesk"/>
                <a:ea typeface="Space Grotesk"/>
                <a:cs typeface="Space Grotesk"/>
                <a:sym typeface="Space Grotesk"/>
              </a:rPr>
              <a:t>Provide advice and solutions to vulnerable people who are experiencing overheating issues in their home.</a:t>
            </a:r>
            <a:endParaRPr sz="1200">
              <a:latin typeface="Space Grotesk"/>
              <a:ea typeface="Space Grotesk"/>
              <a:cs typeface="Space Grotesk"/>
              <a:sym typeface="Space Grotesk"/>
            </a:endParaRPr>
          </a:p>
          <a:p>
            <a:pPr marL="0" lvl="0" indent="0" algn="just" rtl="0">
              <a:lnSpc>
                <a:spcPct val="100000"/>
              </a:lnSpc>
              <a:spcBef>
                <a:spcPts val="1200"/>
              </a:spcBef>
              <a:spcAft>
                <a:spcPts val="0"/>
              </a:spcAft>
              <a:buNone/>
            </a:pPr>
            <a:endParaRPr sz="1200">
              <a:latin typeface="Space Grotesk"/>
              <a:ea typeface="Space Grotesk"/>
              <a:cs typeface="Space Grotesk"/>
              <a:sym typeface="Space Grotesk"/>
            </a:endParaRPr>
          </a:p>
          <a:p>
            <a:pPr marL="0" lvl="0" indent="0" algn="l" rtl="0">
              <a:lnSpc>
                <a:spcPct val="100000"/>
              </a:lnSpc>
              <a:spcBef>
                <a:spcPts val="1200"/>
              </a:spcBef>
              <a:spcAft>
                <a:spcPts val="0"/>
              </a:spcAft>
              <a:buNone/>
            </a:pPr>
            <a:endParaRPr sz="1200">
              <a:latin typeface="Space Grotesk"/>
              <a:ea typeface="Space Grotesk"/>
              <a:cs typeface="Space Grotesk"/>
              <a:sym typeface="Space Grotes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14</a:t>
            </a:fld>
            <a:endParaRPr/>
          </a:p>
        </p:txBody>
      </p:sp>
      <p:sp>
        <p:nvSpPr>
          <p:cNvPr id="136" name="Google Shape;136;p18"/>
          <p:cNvSpPr/>
          <p:nvPr/>
        </p:nvSpPr>
        <p:spPr>
          <a:xfrm>
            <a:off x="523875" y="1009650"/>
            <a:ext cx="2505000" cy="3667200"/>
          </a:xfrm>
          <a:prstGeom prst="rect">
            <a:avLst/>
          </a:prstGeom>
          <a:no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3228975" y="1009650"/>
            <a:ext cx="2505000" cy="3667200"/>
          </a:xfrm>
          <a:prstGeom prst="rect">
            <a:avLst/>
          </a:prstGeom>
          <a:no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5934075" y="1009650"/>
            <a:ext cx="2505000" cy="3667200"/>
          </a:xfrm>
          <a:prstGeom prst="rect">
            <a:avLst/>
          </a:prstGeom>
          <a:no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flipH="1">
            <a:off x="1119150" y="685800"/>
            <a:ext cx="1314450" cy="590550"/>
          </a:xfrm>
          <a:prstGeom prst="flowChartInputOutput">
            <a:avLst/>
          </a:prstGeom>
          <a:solidFill>
            <a:srgbClr val="FFC300"/>
          </a:solid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flipH="1">
            <a:off x="3729000" y="685800"/>
            <a:ext cx="1314450" cy="590550"/>
          </a:xfrm>
          <a:prstGeom prst="flowChartInputOutput">
            <a:avLst/>
          </a:prstGeom>
          <a:solidFill>
            <a:srgbClr val="FFC300"/>
          </a:solid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flipH="1">
            <a:off x="6529350" y="685800"/>
            <a:ext cx="1314450" cy="590550"/>
          </a:xfrm>
          <a:prstGeom prst="flowChartInputOutput">
            <a:avLst/>
          </a:prstGeom>
          <a:solidFill>
            <a:srgbClr val="FFC300"/>
          </a:solidFill>
          <a:ln w="9525" cap="flat" cmpd="sng">
            <a:solidFill>
              <a:srgbClr val="FFC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 name="Google Shape;142;p18"/>
          <p:cNvPicPr preferRelativeResize="0"/>
          <p:nvPr/>
        </p:nvPicPr>
        <p:blipFill>
          <a:blip r:embed="rId3">
            <a:alphaModFix/>
          </a:blip>
          <a:stretch>
            <a:fillRect/>
          </a:stretch>
        </p:blipFill>
        <p:spPr>
          <a:xfrm>
            <a:off x="6977025" y="723900"/>
            <a:ext cx="514350" cy="514350"/>
          </a:xfrm>
          <a:prstGeom prst="rect">
            <a:avLst/>
          </a:prstGeom>
          <a:noFill/>
          <a:ln>
            <a:noFill/>
          </a:ln>
        </p:spPr>
      </p:pic>
      <p:pic>
        <p:nvPicPr>
          <p:cNvPr id="143" name="Google Shape;143;p18"/>
          <p:cNvPicPr preferRelativeResize="0"/>
          <p:nvPr/>
        </p:nvPicPr>
        <p:blipFill>
          <a:blip r:embed="rId4">
            <a:alphaModFix/>
          </a:blip>
          <a:stretch>
            <a:fillRect/>
          </a:stretch>
        </p:blipFill>
        <p:spPr>
          <a:xfrm>
            <a:off x="4129050" y="723900"/>
            <a:ext cx="514350" cy="514350"/>
          </a:xfrm>
          <a:prstGeom prst="rect">
            <a:avLst/>
          </a:prstGeom>
          <a:noFill/>
          <a:ln>
            <a:noFill/>
          </a:ln>
        </p:spPr>
      </p:pic>
      <p:pic>
        <p:nvPicPr>
          <p:cNvPr id="144" name="Google Shape;144;p18"/>
          <p:cNvPicPr preferRelativeResize="0"/>
          <p:nvPr/>
        </p:nvPicPr>
        <p:blipFill>
          <a:blip r:embed="rId5">
            <a:alphaModFix/>
          </a:blip>
          <a:stretch>
            <a:fillRect/>
          </a:stretch>
        </p:blipFill>
        <p:spPr>
          <a:xfrm>
            <a:off x="1519200" y="723900"/>
            <a:ext cx="514350" cy="514350"/>
          </a:xfrm>
          <a:prstGeom prst="rect">
            <a:avLst/>
          </a:prstGeom>
          <a:noFill/>
          <a:ln>
            <a:noFill/>
          </a:ln>
        </p:spPr>
      </p:pic>
      <p:sp>
        <p:nvSpPr>
          <p:cNvPr id="145" name="Google Shape;145;p18"/>
          <p:cNvSpPr txBox="1"/>
          <p:nvPr/>
        </p:nvSpPr>
        <p:spPr>
          <a:xfrm>
            <a:off x="828675" y="1276350"/>
            <a:ext cx="20574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1800">
                <a:solidFill>
                  <a:schemeClr val="dk1"/>
                </a:solidFill>
                <a:latin typeface="Space Grotesk Medium"/>
                <a:ea typeface="Space Grotesk Medium"/>
                <a:cs typeface="Space Grotesk Medium"/>
                <a:sym typeface="Space Grotesk Medium"/>
              </a:rPr>
              <a:t>Raise Awareness</a:t>
            </a:r>
            <a:endParaRPr sz="1800">
              <a:solidFill>
                <a:schemeClr val="dk1"/>
              </a:solidFill>
              <a:latin typeface="Space Grotesk Medium"/>
              <a:ea typeface="Space Grotesk Medium"/>
              <a:cs typeface="Space Grotesk Medium"/>
              <a:sym typeface="Space Grotesk Medium"/>
            </a:endParaRPr>
          </a:p>
        </p:txBody>
      </p:sp>
      <p:sp>
        <p:nvSpPr>
          <p:cNvPr id="146" name="Google Shape;146;p18"/>
          <p:cNvSpPr txBox="1"/>
          <p:nvPr/>
        </p:nvSpPr>
        <p:spPr>
          <a:xfrm>
            <a:off x="3452775" y="1276350"/>
            <a:ext cx="21384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1800">
                <a:solidFill>
                  <a:schemeClr val="dk1"/>
                </a:solidFill>
                <a:latin typeface="Space Grotesk Medium"/>
                <a:ea typeface="Space Grotesk Medium"/>
                <a:cs typeface="Space Grotesk Medium"/>
                <a:sym typeface="Space Grotesk Medium"/>
              </a:rPr>
              <a:t>Influence Change</a:t>
            </a:r>
            <a:endParaRPr sz="1800">
              <a:solidFill>
                <a:schemeClr val="dk1"/>
              </a:solidFill>
              <a:latin typeface="Space Grotesk Medium"/>
              <a:ea typeface="Space Grotesk Medium"/>
              <a:cs typeface="Space Grotesk Medium"/>
              <a:sym typeface="Space Grotesk Medium"/>
            </a:endParaRPr>
          </a:p>
        </p:txBody>
      </p:sp>
      <p:sp>
        <p:nvSpPr>
          <p:cNvPr id="147" name="Google Shape;147;p18"/>
          <p:cNvSpPr txBox="1"/>
          <p:nvPr/>
        </p:nvSpPr>
        <p:spPr>
          <a:xfrm>
            <a:off x="6157875" y="1276350"/>
            <a:ext cx="20574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800">
                <a:solidFill>
                  <a:schemeClr val="dk1"/>
                </a:solidFill>
                <a:latin typeface="Space Grotesk Medium"/>
                <a:ea typeface="Space Grotesk Medium"/>
                <a:cs typeface="Space Grotesk Medium"/>
                <a:sym typeface="Space Grotesk Medium"/>
              </a:rPr>
              <a:t>Reimagine</a:t>
            </a:r>
            <a:endParaRPr sz="1800">
              <a:solidFill>
                <a:schemeClr val="dk1"/>
              </a:solidFill>
              <a:latin typeface="Space Grotesk Medium"/>
              <a:ea typeface="Space Grotesk Medium"/>
              <a:cs typeface="Space Grotesk Medium"/>
              <a:sym typeface="Space Grotesk Medium"/>
            </a:endParaRPr>
          </a:p>
        </p:txBody>
      </p:sp>
      <p:sp>
        <p:nvSpPr>
          <p:cNvPr id="148" name="Google Shape;148;p18"/>
          <p:cNvSpPr txBox="1"/>
          <p:nvPr/>
        </p:nvSpPr>
        <p:spPr>
          <a:xfrm>
            <a:off x="590550" y="1733550"/>
            <a:ext cx="2371800" cy="2524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Clr>
                <a:schemeClr val="dk1"/>
              </a:buClr>
              <a:buSzPts val="1100"/>
              <a:buFont typeface="Arial"/>
              <a:buNone/>
            </a:pPr>
            <a:r>
              <a:rPr lang="en-GB" sz="1200">
                <a:latin typeface="Space Grotesk"/>
                <a:ea typeface="Space Grotesk"/>
                <a:cs typeface="Space Grotesk"/>
                <a:sym typeface="Space Grotesk"/>
              </a:rPr>
              <a:t>Highlight the effects of climate change on the vulnerable and elderly in the UK to both industry and the general public.</a:t>
            </a:r>
            <a:endParaRPr sz="1200">
              <a:latin typeface="Space Grotesk"/>
              <a:ea typeface="Space Grotesk"/>
              <a:cs typeface="Space Grotesk"/>
              <a:sym typeface="Space Grotesk"/>
            </a:endParaRPr>
          </a:p>
          <a:p>
            <a:pPr marL="0" lvl="0" indent="0" algn="just" rtl="0">
              <a:lnSpc>
                <a:spcPct val="100000"/>
              </a:lnSpc>
              <a:spcBef>
                <a:spcPts val="1200"/>
              </a:spcBef>
              <a:spcAft>
                <a:spcPts val="0"/>
              </a:spcAft>
              <a:buClr>
                <a:schemeClr val="dk1"/>
              </a:buClr>
              <a:buSzPts val="1100"/>
              <a:buFont typeface="Arial"/>
              <a:buNone/>
            </a:pPr>
            <a:r>
              <a:rPr lang="en-GB" sz="1200">
                <a:latin typeface="Space Grotesk"/>
                <a:ea typeface="Space Grotesk"/>
                <a:cs typeface="Space Grotesk"/>
                <a:sym typeface="Space Grotesk"/>
              </a:rPr>
              <a:t>Build a network and alliance between the public and designers to help shape our City to meet the demands of climate change</a:t>
            </a:r>
            <a:endParaRPr sz="1200">
              <a:latin typeface="Space Grotesk"/>
              <a:ea typeface="Space Grotesk"/>
              <a:cs typeface="Space Grotesk"/>
              <a:sym typeface="Space Grotesk"/>
            </a:endParaRPr>
          </a:p>
          <a:p>
            <a:pPr marL="0" lvl="0" indent="0" algn="l" rtl="0">
              <a:lnSpc>
                <a:spcPct val="100000"/>
              </a:lnSpc>
              <a:spcBef>
                <a:spcPts val="1200"/>
              </a:spcBef>
              <a:spcAft>
                <a:spcPts val="0"/>
              </a:spcAft>
              <a:buNone/>
            </a:pPr>
            <a:endParaRPr sz="1200">
              <a:latin typeface="Space Grotesk"/>
              <a:ea typeface="Space Grotesk"/>
              <a:cs typeface="Space Grotesk"/>
              <a:sym typeface="Space Grotesk"/>
            </a:endParaRPr>
          </a:p>
        </p:txBody>
      </p:sp>
      <p:sp>
        <p:nvSpPr>
          <p:cNvPr id="149" name="Google Shape;149;p18"/>
          <p:cNvSpPr txBox="1"/>
          <p:nvPr/>
        </p:nvSpPr>
        <p:spPr>
          <a:xfrm>
            <a:off x="3295575" y="1733550"/>
            <a:ext cx="2371800" cy="30477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None/>
            </a:pPr>
            <a:r>
              <a:rPr lang="en-GB" sz="1200">
                <a:latin typeface="Space Grotesk"/>
                <a:ea typeface="Space Grotesk"/>
                <a:cs typeface="Space Grotesk"/>
                <a:sym typeface="Space Grotesk"/>
              </a:rPr>
              <a:t>Encourage the government and industry to invest more into retrofit projects that provide external shade and other passive cooling strategies to existing buildings and public spaces</a:t>
            </a:r>
            <a:endParaRPr sz="1200">
              <a:latin typeface="Space Grotesk"/>
              <a:ea typeface="Space Grotesk"/>
              <a:cs typeface="Space Grotesk"/>
              <a:sym typeface="Space Grotesk"/>
            </a:endParaRPr>
          </a:p>
          <a:p>
            <a:pPr marL="0" lvl="0" indent="0" algn="just" rtl="0">
              <a:lnSpc>
                <a:spcPct val="100000"/>
              </a:lnSpc>
              <a:spcBef>
                <a:spcPts val="1200"/>
              </a:spcBef>
              <a:spcAft>
                <a:spcPts val="0"/>
              </a:spcAft>
              <a:buNone/>
            </a:pPr>
            <a:r>
              <a:rPr lang="en-GB" sz="1200">
                <a:latin typeface="Space Grotesk"/>
                <a:ea typeface="Space Grotesk"/>
                <a:cs typeface="Space Grotesk"/>
                <a:sym typeface="Space Grotesk"/>
              </a:rPr>
              <a:t>Provide advice and solutions to vulnerable people who are experiencing overheating issues in their home.</a:t>
            </a:r>
            <a:endParaRPr sz="1200">
              <a:latin typeface="Space Grotesk"/>
              <a:ea typeface="Space Grotesk"/>
              <a:cs typeface="Space Grotesk"/>
              <a:sym typeface="Space Grotesk"/>
            </a:endParaRPr>
          </a:p>
          <a:p>
            <a:pPr marL="0" lvl="0" indent="0" algn="just" rtl="0">
              <a:lnSpc>
                <a:spcPct val="100000"/>
              </a:lnSpc>
              <a:spcBef>
                <a:spcPts val="1200"/>
              </a:spcBef>
              <a:spcAft>
                <a:spcPts val="0"/>
              </a:spcAft>
              <a:buNone/>
            </a:pPr>
            <a:endParaRPr sz="1200">
              <a:latin typeface="Space Grotesk"/>
              <a:ea typeface="Space Grotesk"/>
              <a:cs typeface="Space Grotesk"/>
              <a:sym typeface="Space Grotesk"/>
            </a:endParaRPr>
          </a:p>
          <a:p>
            <a:pPr marL="0" lvl="0" indent="0" algn="l" rtl="0">
              <a:lnSpc>
                <a:spcPct val="100000"/>
              </a:lnSpc>
              <a:spcBef>
                <a:spcPts val="1200"/>
              </a:spcBef>
              <a:spcAft>
                <a:spcPts val="0"/>
              </a:spcAft>
              <a:buNone/>
            </a:pPr>
            <a:endParaRPr sz="1200">
              <a:latin typeface="Space Grotesk"/>
              <a:ea typeface="Space Grotesk"/>
              <a:cs typeface="Space Grotesk"/>
              <a:sym typeface="Space Grotesk"/>
            </a:endParaRPr>
          </a:p>
        </p:txBody>
      </p:sp>
      <p:sp>
        <p:nvSpPr>
          <p:cNvPr id="150" name="Google Shape;150;p18"/>
          <p:cNvSpPr txBox="1"/>
          <p:nvPr/>
        </p:nvSpPr>
        <p:spPr>
          <a:xfrm>
            <a:off x="6000600" y="1733550"/>
            <a:ext cx="2371800" cy="31707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None/>
            </a:pPr>
            <a:r>
              <a:rPr lang="en-GB" sz="1200">
                <a:latin typeface="Space Grotesk"/>
                <a:ea typeface="Space Grotesk"/>
                <a:cs typeface="Space Grotesk"/>
                <a:sym typeface="Space Grotesk"/>
              </a:rPr>
              <a:t>Envision a new future for London that is fully adapted to a warmer climate.</a:t>
            </a:r>
            <a:endParaRPr sz="1200">
              <a:latin typeface="Space Grotesk"/>
              <a:ea typeface="Space Grotesk"/>
              <a:cs typeface="Space Grotesk"/>
              <a:sym typeface="Space Grotesk"/>
            </a:endParaRPr>
          </a:p>
          <a:p>
            <a:pPr marL="0" lvl="0" indent="0" algn="just" rtl="0">
              <a:spcBef>
                <a:spcPts val="1200"/>
              </a:spcBef>
              <a:spcAft>
                <a:spcPts val="0"/>
              </a:spcAft>
              <a:buClr>
                <a:schemeClr val="dk1"/>
              </a:buClr>
              <a:buSzPts val="1100"/>
              <a:buFont typeface="Arial"/>
              <a:buNone/>
            </a:pPr>
            <a:r>
              <a:rPr lang="en-GB" sz="1200">
                <a:solidFill>
                  <a:schemeClr val="dk1"/>
                </a:solidFill>
                <a:latin typeface="Space Grotesk"/>
                <a:ea typeface="Space Grotesk"/>
                <a:cs typeface="Space Grotesk"/>
                <a:sym typeface="Space Grotesk"/>
              </a:rPr>
              <a:t>Facilitate design ideas across London to improve the existing building stock and public spaces through shading and urban greening. </a:t>
            </a:r>
            <a:endParaRPr sz="1200">
              <a:solidFill>
                <a:schemeClr val="dk1"/>
              </a:solidFill>
              <a:latin typeface="Space Grotesk"/>
              <a:ea typeface="Space Grotesk"/>
              <a:cs typeface="Space Grotesk"/>
              <a:sym typeface="Space Grotesk"/>
            </a:endParaRPr>
          </a:p>
          <a:p>
            <a:pPr marL="0" lvl="0" indent="0" algn="just" rtl="0">
              <a:spcBef>
                <a:spcPts val="1200"/>
              </a:spcBef>
              <a:spcAft>
                <a:spcPts val="0"/>
              </a:spcAft>
              <a:buClr>
                <a:schemeClr val="dk1"/>
              </a:buClr>
              <a:buSzPts val="1100"/>
              <a:buFont typeface="Arial"/>
              <a:buNone/>
            </a:pPr>
            <a:endParaRPr sz="1200">
              <a:solidFill>
                <a:schemeClr val="dk1"/>
              </a:solidFill>
              <a:latin typeface="Space Grotesk"/>
              <a:ea typeface="Space Grotesk"/>
              <a:cs typeface="Space Grotesk"/>
              <a:sym typeface="Space Grotesk"/>
            </a:endParaRPr>
          </a:p>
          <a:p>
            <a:pPr marL="0" lvl="0" indent="0" algn="just" rtl="0">
              <a:spcBef>
                <a:spcPts val="1200"/>
              </a:spcBef>
              <a:spcAft>
                <a:spcPts val="0"/>
              </a:spcAft>
              <a:buClr>
                <a:schemeClr val="dk1"/>
              </a:buClr>
              <a:buSzPts val="1100"/>
              <a:buFont typeface="Arial"/>
              <a:buNone/>
            </a:pPr>
            <a:r>
              <a:rPr lang="en-GB" sz="1200" b="1">
                <a:solidFill>
                  <a:schemeClr val="dk1"/>
                </a:solidFill>
                <a:latin typeface="Space Grotesk"/>
                <a:ea typeface="Space Grotesk"/>
                <a:cs typeface="Space Grotesk"/>
                <a:sym typeface="Space Grotesk"/>
              </a:rPr>
              <a:t>FUND PROJECTS</a:t>
            </a:r>
            <a:endParaRPr sz="1200" b="1">
              <a:solidFill>
                <a:schemeClr val="dk1"/>
              </a:solidFill>
              <a:latin typeface="Space Grotesk"/>
              <a:ea typeface="Space Grotesk"/>
              <a:cs typeface="Space Grotesk"/>
              <a:sym typeface="Space Grotesk"/>
            </a:endParaRPr>
          </a:p>
          <a:p>
            <a:pPr marL="0" lvl="0" indent="0" algn="just" rtl="0">
              <a:lnSpc>
                <a:spcPct val="100000"/>
              </a:lnSpc>
              <a:spcBef>
                <a:spcPts val="1200"/>
              </a:spcBef>
              <a:spcAft>
                <a:spcPts val="0"/>
              </a:spcAft>
              <a:buNone/>
            </a:pPr>
            <a:endParaRPr sz="1200">
              <a:latin typeface="Space Grotesk"/>
              <a:ea typeface="Space Grotesk"/>
              <a:cs typeface="Space Grotesk"/>
              <a:sym typeface="Space Grotesk"/>
            </a:endParaRPr>
          </a:p>
          <a:p>
            <a:pPr marL="0" lvl="0" indent="0" algn="just" rtl="0">
              <a:lnSpc>
                <a:spcPct val="100000"/>
              </a:lnSpc>
              <a:spcBef>
                <a:spcPts val="1200"/>
              </a:spcBef>
              <a:spcAft>
                <a:spcPts val="0"/>
              </a:spcAft>
              <a:buNone/>
            </a:pPr>
            <a:endParaRPr sz="1200">
              <a:latin typeface="Space Grotesk"/>
              <a:ea typeface="Space Grotesk"/>
              <a:cs typeface="Space Grotesk"/>
              <a:sym typeface="Space Grotes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9"/>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15</a:t>
            </a:fld>
            <a:endParaRPr/>
          </a:p>
        </p:txBody>
      </p:sp>
      <p:pic>
        <p:nvPicPr>
          <p:cNvPr id="156" name="Google Shape;156;p19"/>
          <p:cNvPicPr preferRelativeResize="0"/>
          <p:nvPr/>
        </p:nvPicPr>
        <p:blipFill>
          <a:blip r:embed="rId3">
            <a:alphaModFix/>
          </a:blip>
          <a:stretch>
            <a:fillRect/>
          </a:stretch>
        </p:blipFill>
        <p:spPr>
          <a:xfrm>
            <a:off x="1566825" y="790576"/>
            <a:ext cx="2969832" cy="2201150"/>
          </a:xfrm>
          <a:prstGeom prst="rect">
            <a:avLst/>
          </a:prstGeom>
          <a:noFill/>
          <a:ln>
            <a:noFill/>
          </a:ln>
        </p:spPr>
      </p:pic>
      <p:pic>
        <p:nvPicPr>
          <p:cNvPr id="157" name="Google Shape;157;p19"/>
          <p:cNvPicPr preferRelativeResize="0"/>
          <p:nvPr/>
        </p:nvPicPr>
        <p:blipFill>
          <a:blip r:embed="rId4">
            <a:alphaModFix/>
          </a:blip>
          <a:stretch>
            <a:fillRect/>
          </a:stretch>
        </p:blipFill>
        <p:spPr>
          <a:xfrm>
            <a:off x="1652082" y="2781151"/>
            <a:ext cx="2955256" cy="2100050"/>
          </a:xfrm>
          <a:prstGeom prst="rect">
            <a:avLst/>
          </a:prstGeom>
          <a:noFill/>
          <a:ln>
            <a:noFill/>
          </a:ln>
        </p:spPr>
      </p:pic>
      <p:pic>
        <p:nvPicPr>
          <p:cNvPr id="158" name="Google Shape;158;p19"/>
          <p:cNvPicPr preferRelativeResize="0"/>
          <p:nvPr/>
        </p:nvPicPr>
        <p:blipFill>
          <a:blip r:embed="rId5">
            <a:alphaModFix/>
          </a:blip>
          <a:stretch>
            <a:fillRect/>
          </a:stretch>
        </p:blipFill>
        <p:spPr>
          <a:xfrm>
            <a:off x="4607340" y="2781150"/>
            <a:ext cx="2969836" cy="2100050"/>
          </a:xfrm>
          <a:prstGeom prst="rect">
            <a:avLst/>
          </a:prstGeom>
          <a:noFill/>
          <a:ln>
            <a:noFill/>
          </a:ln>
        </p:spPr>
      </p:pic>
      <p:pic>
        <p:nvPicPr>
          <p:cNvPr id="159" name="Google Shape;159;p19"/>
          <p:cNvPicPr preferRelativeResize="0"/>
          <p:nvPr/>
        </p:nvPicPr>
        <p:blipFill>
          <a:blip r:embed="rId6">
            <a:alphaModFix/>
          </a:blip>
          <a:stretch>
            <a:fillRect/>
          </a:stretch>
        </p:blipFill>
        <p:spPr>
          <a:xfrm>
            <a:off x="4675805" y="790576"/>
            <a:ext cx="2818332" cy="1995728"/>
          </a:xfrm>
          <a:prstGeom prst="rect">
            <a:avLst/>
          </a:prstGeom>
          <a:noFill/>
          <a:ln>
            <a:noFill/>
          </a:ln>
        </p:spPr>
      </p:pic>
      <p:sp>
        <p:nvSpPr>
          <p:cNvPr id="160" name="Google Shape;160;p19"/>
          <p:cNvSpPr txBox="1"/>
          <p:nvPr/>
        </p:nvSpPr>
        <p:spPr>
          <a:xfrm rot="229">
            <a:off x="495300" y="4260100"/>
            <a:ext cx="45015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400" b="1">
                <a:solidFill>
                  <a:schemeClr val="dk1"/>
                </a:solidFill>
                <a:highlight>
                  <a:srgbClr val="FFFFFF"/>
                </a:highlight>
                <a:latin typeface="Space Grotesk"/>
                <a:ea typeface="Space Grotesk"/>
                <a:cs typeface="Space Grotesk"/>
                <a:sym typeface="Space Grotesk"/>
              </a:rPr>
              <a:t>Info Hub</a:t>
            </a:r>
            <a:endParaRPr sz="3600" b="1">
              <a:solidFill>
                <a:schemeClr val="dk1"/>
              </a:solidFill>
              <a:latin typeface="Space Grotesk"/>
              <a:ea typeface="Space Grotesk"/>
              <a:cs typeface="Space Grotesk"/>
              <a:sym typeface="Space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20"/>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16</a:t>
            </a:fld>
            <a:endParaRPr/>
          </a:p>
        </p:txBody>
      </p:sp>
      <p:pic>
        <p:nvPicPr>
          <p:cNvPr id="166" name="Google Shape;166;p20"/>
          <p:cNvPicPr preferRelativeResize="0"/>
          <p:nvPr/>
        </p:nvPicPr>
        <p:blipFill rotWithShape="1">
          <a:blip r:embed="rId3">
            <a:alphaModFix/>
          </a:blip>
          <a:srcRect t="13535" b="23448"/>
          <a:stretch/>
        </p:blipFill>
        <p:spPr>
          <a:xfrm>
            <a:off x="-360000" y="-6075"/>
            <a:ext cx="9795154" cy="5143500"/>
          </a:xfrm>
          <a:prstGeom prst="rect">
            <a:avLst/>
          </a:prstGeom>
          <a:noFill/>
          <a:ln>
            <a:noFill/>
          </a:ln>
        </p:spPr>
      </p:pic>
      <p:sp>
        <p:nvSpPr>
          <p:cNvPr id="167" name="Google Shape;167;p20"/>
          <p:cNvSpPr txBox="1"/>
          <p:nvPr/>
        </p:nvSpPr>
        <p:spPr>
          <a:xfrm>
            <a:off x="6253550" y="4104738"/>
            <a:ext cx="378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chemeClr val="dk1"/>
                </a:solidFill>
                <a:latin typeface="Space Grotesk"/>
                <a:ea typeface="Space Grotesk"/>
                <a:cs typeface="Space Grotesk"/>
                <a:sym typeface="Space Grotesk"/>
              </a:rPr>
              <a:t>@shade.the.uk</a:t>
            </a:r>
            <a:endParaRPr sz="1600" b="1">
              <a:solidFill>
                <a:schemeClr val="dk1"/>
              </a:solidFill>
              <a:latin typeface="Space Grotesk"/>
              <a:ea typeface="Space Grotesk"/>
              <a:cs typeface="Space Grotesk"/>
              <a:sym typeface="Space Grotes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pic>
        <p:nvPicPr>
          <p:cNvPr id="172" name="Google Shape;172;p21"/>
          <p:cNvPicPr preferRelativeResize="0"/>
          <p:nvPr/>
        </p:nvPicPr>
        <p:blipFill>
          <a:blip r:embed="rId3">
            <a:alphaModFix/>
          </a:blip>
          <a:stretch>
            <a:fillRect/>
          </a:stretch>
        </p:blipFill>
        <p:spPr>
          <a:xfrm>
            <a:off x="114300" y="1554525"/>
            <a:ext cx="4419600" cy="3305175"/>
          </a:xfrm>
          <a:prstGeom prst="rect">
            <a:avLst/>
          </a:prstGeom>
          <a:noFill/>
          <a:ln>
            <a:noFill/>
          </a:ln>
        </p:spPr>
      </p:pic>
      <p:sp>
        <p:nvSpPr>
          <p:cNvPr id="173" name="Google Shape;173;p21"/>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17</a:t>
            </a:fld>
            <a:endParaRPr/>
          </a:p>
        </p:txBody>
      </p:sp>
      <p:pic>
        <p:nvPicPr>
          <p:cNvPr id="174" name="Google Shape;174;p21"/>
          <p:cNvPicPr preferRelativeResize="0"/>
          <p:nvPr/>
        </p:nvPicPr>
        <p:blipFill rotWithShape="1">
          <a:blip r:embed="rId4">
            <a:alphaModFix/>
          </a:blip>
          <a:srcRect t="5823" b="22373"/>
          <a:stretch/>
        </p:blipFill>
        <p:spPr>
          <a:xfrm>
            <a:off x="4615725" y="678550"/>
            <a:ext cx="4114349" cy="1969475"/>
          </a:xfrm>
          <a:prstGeom prst="rect">
            <a:avLst/>
          </a:prstGeom>
          <a:noFill/>
          <a:ln>
            <a:noFill/>
          </a:ln>
        </p:spPr>
      </p:pic>
      <p:pic>
        <p:nvPicPr>
          <p:cNvPr id="175" name="Google Shape;175;p21"/>
          <p:cNvPicPr preferRelativeResize="0"/>
          <p:nvPr/>
        </p:nvPicPr>
        <p:blipFill rotWithShape="1">
          <a:blip r:embed="rId5">
            <a:alphaModFix/>
          </a:blip>
          <a:srcRect t="16385" b="5213"/>
          <a:stretch/>
        </p:blipFill>
        <p:spPr>
          <a:xfrm>
            <a:off x="4615725" y="2724225"/>
            <a:ext cx="4114352" cy="2149051"/>
          </a:xfrm>
          <a:prstGeom prst="rect">
            <a:avLst/>
          </a:prstGeom>
          <a:noFill/>
          <a:ln>
            <a:noFill/>
          </a:ln>
        </p:spPr>
      </p:pic>
      <p:sp>
        <p:nvSpPr>
          <p:cNvPr id="176" name="Google Shape;176;p21"/>
          <p:cNvSpPr txBox="1"/>
          <p:nvPr/>
        </p:nvSpPr>
        <p:spPr>
          <a:xfrm rot="229">
            <a:off x="114300" y="678700"/>
            <a:ext cx="45015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400" b="1">
                <a:solidFill>
                  <a:schemeClr val="dk1"/>
                </a:solidFill>
                <a:highlight>
                  <a:srgbClr val="FFFFFF"/>
                </a:highlight>
                <a:latin typeface="Space Grotesk"/>
                <a:ea typeface="Space Grotesk"/>
                <a:cs typeface="Space Grotesk"/>
                <a:sym typeface="Space Grotesk"/>
              </a:rPr>
              <a:t>Design Competition</a:t>
            </a:r>
            <a:endParaRPr sz="3600" b="1">
              <a:solidFill>
                <a:schemeClr val="dk1"/>
              </a:solidFill>
              <a:latin typeface="Space Grotesk"/>
              <a:ea typeface="Space Grotesk"/>
              <a:cs typeface="Space Grotesk"/>
              <a:sym typeface="Space Grotes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pic>
        <p:nvPicPr>
          <p:cNvPr id="181" name="Google Shape;181;p22"/>
          <p:cNvPicPr preferRelativeResize="0"/>
          <p:nvPr/>
        </p:nvPicPr>
        <p:blipFill>
          <a:blip r:embed="rId3">
            <a:alphaModFix/>
          </a:blip>
          <a:stretch>
            <a:fillRect/>
          </a:stretch>
        </p:blipFill>
        <p:spPr>
          <a:xfrm>
            <a:off x="-391750" y="-152400"/>
            <a:ext cx="9631001" cy="5394675"/>
          </a:xfrm>
          <a:prstGeom prst="rect">
            <a:avLst/>
          </a:prstGeom>
          <a:noFill/>
          <a:ln>
            <a:noFill/>
          </a:ln>
        </p:spPr>
      </p:pic>
      <p:pic>
        <p:nvPicPr>
          <p:cNvPr id="182" name="Google Shape;182;p22"/>
          <p:cNvPicPr preferRelativeResize="0"/>
          <p:nvPr/>
        </p:nvPicPr>
        <p:blipFill rotWithShape="1">
          <a:blip r:embed="rId4">
            <a:alphaModFix/>
          </a:blip>
          <a:srcRect l="5470" r="57008"/>
          <a:stretch/>
        </p:blipFill>
        <p:spPr>
          <a:xfrm>
            <a:off x="-391750" y="-152400"/>
            <a:ext cx="4052477" cy="5394675"/>
          </a:xfrm>
          <a:prstGeom prst="rect">
            <a:avLst/>
          </a:prstGeom>
          <a:noFill/>
          <a:ln>
            <a:noFill/>
          </a:ln>
        </p:spPr>
      </p:pic>
      <p:sp>
        <p:nvSpPr>
          <p:cNvPr id="183" name="Google Shape;183;p22"/>
          <p:cNvSpPr txBox="1"/>
          <p:nvPr/>
        </p:nvSpPr>
        <p:spPr>
          <a:xfrm rot="229">
            <a:off x="495300" y="4260100"/>
            <a:ext cx="45015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400" b="1">
                <a:solidFill>
                  <a:schemeClr val="dk1"/>
                </a:solidFill>
                <a:highlight>
                  <a:srgbClr val="FFFFFF"/>
                </a:highlight>
                <a:latin typeface="Space Grotesk"/>
                <a:ea typeface="Space Grotesk"/>
                <a:cs typeface="Space Grotesk"/>
                <a:sym typeface="Space Grotesk"/>
              </a:rPr>
              <a:t>Spreading the Word</a:t>
            </a:r>
            <a:endParaRPr sz="3600" b="1">
              <a:solidFill>
                <a:schemeClr val="dk1"/>
              </a:solidFill>
              <a:latin typeface="Space Grotesk"/>
              <a:ea typeface="Space Grotesk"/>
              <a:cs typeface="Space Grotesk"/>
              <a:sym typeface="Space Grotes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23"/>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19</a:t>
            </a:fld>
            <a:endParaRPr/>
          </a:p>
        </p:txBody>
      </p:sp>
      <p:pic>
        <p:nvPicPr>
          <p:cNvPr id="189" name="Google Shape;189;p23"/>
          <p:cNvPicPr preferRelativeResize="0"/>
          <p:nvPr/>
        </p:nvPicPr>
        <p:blipFill rotWithShape="1">
          <a:blip r:embed="rId3">
            <a:alphaModFix/>
          </a:blip>
          <a:srcRect t="6403" b="14831"/>
          <a:stretch/>
        </p:blipFill>
        <p:spPr>
          <a:xfrm>
            <a:off x="-360000" y="-18075"/>
            <a:ext cx="9795154" cy="5143501"/>
          </a:xfrm>
          <a:prstGeom prst="rect">
            <a:avLst/>
          </a:prstGeom>
          <a:noFill/>
          <a:ln>
            <a:noFill/>
          </a:ln>
        </p:spPr>
      </p:pic>
      <p:sp>
        <p:nvSpPr>
          <p:cNvPr id="190" name="Google Shape;190;p23"/>
          <p:cNvSpPr txBox="1"/>
          <p:nvPr/>
        </p:nvSpPr>
        <p:spPr>
          <a:xfrm rot="229">
            <a:off x="495300" y="4260100"/>
            <a:ext cx="45015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400" b="1">
                <a:solidFill>
                  <a:schemeClr val="dk1"/>
                </a:solidFill>
                <a:highlight>
                  <a:srgbClr val="FFFFFF"/>
                </a:highlight>
                <a:latin typeface="Space Grotesk"/>
                <a:ea typeface="Space Grotesk"/>
                <a:cs typeface="Space Grotesk"/>
                <a:sym typeface="Space Grotesk"/>
              </a:rPr>
              <a:t>Spreading the Word</a:t>
            </a:r>
            <a:endParaRPr sz="3600" b="1">
              <a:solidFill>
                <a:schemeClr val="dk1"/>
              </a:solidFill>
              <a:latin typeface="Space Grotesk"/>
              <a:ea typeface="Space Grotesk"/>
              <a:cs typeface="Space Grotesk"/>
              <a:sym typeface="Space Grotes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2</a:t>
            </a:fld>
            <a:endParaRPr/>
          </a:p>
        </p:txBody>
      </p:sp>
      <p:pic>
        <p:nvPicPr>
          <p:cNvPr id="27" name="Google Shape;27;p6"/>
          <p:cNvPicPr preferRelativeResize="0"/>
          <p:nvPr/>
        </p:nvPicPr>
        <p:blipFill rotWithShape="1">
          <a:blip r:embed="rId3">
            <a:alphaModFix/>
          </a:blip>
          <a:srcRect t="10695" b="10545"/>
          <a:stretch/>
        </p:blipFill>
        <p:spPr>
          <a:xfrm>
            <a:off x="-348425" y="0"/>
            <a:ext cx="9795149"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pic>
        <p:nvPicPr>
          <p:cNvPr id="195" name="Google Shape;195;p24"/>
          <p:cNvPicPr preferRelativeResize="0"/>
          <p:nvPr/>
        </p:nvPicPr>
        <p:blipFill>
          <a:blip r:embed="rId3">
            <a:alphaModFix/>
          </a:blip>
          <a:stretch>
            <a:fillRect/>
          </a:stretch>
        </p:blipFill>
        <p:spPr>
          <a:xfrm>
            <a:off x="-180001" y="-708650"/>
            <a:ext cx="9435150" cy="6266504"/>
          </a:xfrm>
          <a:prstGeom prst="rect">
            <a:avLst/>
          </a:prstGeom>
          <a:noFill/>
          <a:ln>
            <a:noFill/>
          </a:ln>
        </p:spPr>
      </p:pic>
      <p:sp>
        <p:nvSpPr>
          <p:cNvPr id="196" name="Google Shape;196;p24"/>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20</a:t>
            </a:fld>
            <a:endParaRPr/>
          </a:p>
        </p:txBody>
      </p:sp>
      <p:sp>
        <p:nvSpPr>
          <p:cNvPr id="197" name="Google Shape;197;p24"/>
          <p:cNvSpPr txBox="1"/>
          <p:nvPr/>
        </p:nvSpPr>
        <p:spPr>
          <a:xfrm rot="229">
            <a:off x="5638800" y="360150"/>
            <a:ext cx="45015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400" b="1">
                <a:solidFill>
                  <a:schemeClr val="dk1"/>
                </a:solidFill>
                <a:highlight>
                  <a:srgbClr val="FFFFFF"/>
                </a:highlight>
                <a:latin typeface="Space Grotesk"/>
                <a:ea typeface="Space Grotesk"/>
                <a:cs typeface="Space Grotesk"/>
                <a:sym typeface="Space Grotesk"/>
              </a:rPr>
              <a:t>Universities</a:t>
            </a:r>
            <a:endParaRPr sz="3600" b="1">
              <a:solidFill>
                <a:schemeClr val="dk1"/>
              </a:solidFill>
              <a:latin typeface="Space Grotesk"/>
              <a:ea typeface="Space Grotesk"/>
              <a:cs typeface="Space Grotesk"/>
              <a:sym typeface="Space Grotes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25"/>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21</a:t>
            </a:fld>
            <a:endParaRPr/>
          </a:p>
        </p:txBody>
      </p:sp>
      <p:pic>
        <p:nvPicPr>
          <p:cNvPr id="203" name="Google Shape;203;p25"/>
          <p:cNvPicPr preferRelativeResize="0"/>
          <p:nvPr/>
        </p:nvPicPr>
        <p:blipFill>
          <a:blip r:embed="rId3">
            <a:alphaModFix/>
          </a:blip>
          <a:stretch>
            <a:fillRect/>
          </a:stretch>
        </p:blipFill>
        <p:spPr>
          <a:xfrm>
            <a:off x="-361950" y="-596900"/>
            <a:ext cx="9505949" cy="6337299"/>
          </a:xfrm>
          <a:prstGeom prst="rect">
            <a:avLst/>
          </a:prstGeom>
          <a:noFill/>
          <a:ln>
            <a:noFill/>
          </a:ln>
        </p:spPr>
      </p:pic>
      <p:sp>
        <p:nvSpPr>
          <p:cNvPr id="204" name="Google Shape;204;p25"/>
          <p:cNvSpPr txBox="1"/>
          <p:nvPr/>
        </p:nvSpPr>
        <p:spPr>
          <a:xfrm rot="172">
            <a:off x="1371600" y="4312050"/>
            <a:ext cx="59817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400" b="1">
                <a:solidFill>
                  <a:schemeClr val="dk1"/>
                </a:solidFill>
                <a:highlight>
                  <a:srgbClr val="FFFFFF"/>
                </a:highlight>
                <a:latin typeface="Space Grotesk"/>
                <a:ea typeface="Space Grotesk"/>
                <a:cs typeface="Space Grotesk"/>
                <a:sym typeface="Space Grotesk"/>
              </a:rPr>
              <a:t>Where are the issues?</a:t>
            </a:r>
            <a:endParaRPr sz="3600" b="1">
              <a:solidFill>
                <a:schemeClr val="dk1"/>
              </a:solidFill>
              <a:latin typeface="Space Grotesk"/>
              <a:ea typeface="Space Grotesk"/>
              <a:cs typeface="Space Grotesk"/>
              <a:sym typeface="Space Grotes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5A00"/>
        </a:solidFill>
        <a:effectLst/>
      </p:bgPr>
    </p:bg>
    <p:spTree>
      <p:nvGrpSpPr>
        <p:cNvPr id="1" name="Shape 208"/>
        <p:cNvGrpSpPr/>
        <p:nvPr/>
      </p:nvGrpSpPr>
      <p:grpSpPr>
        <a:xfrm>
          <a:off x="0" y="0"/>
          <a:ext cx="0" cy="0"/>
          <a:chOff x="0" y="0"/>
          <a:chExt cx="0" cy="0"/>
        </a:xfrm>
      </p:grpSpPr>
      <p:pic>
        <p:nvPicPr>
          <p:cNvPr id="209" name="Google Shape;209;p26"/>
          <p:cNvPicPr preferRelativeResize="0"/>
          <p:nvPr/>
        </p:nvPicPr>
        <p:blipFill rotWithShape="1">
          <a:blip r:embed="rId3">
            <a:alphaModFix/>
          </a:blip>
          <a:srcRect l="25285" t="29647" r="33378" b="46933"/>
          <a:stretch/>
        </p:blipFill>
        <p:spPr>
          <a:xfrm>
            <a:off x="1884775" y="2859525"/>
            <a:ext cx="913375" cy="784827"/>
          </a:xfrm>
          <a:prstGeom prst="rect">
            <a:avLst/>
          </a:prstGeom>
          <a:noFill/>
          <a:ln>
            <a:noFill/>
          </a:ln>
        </p:spPr>
      </p:pic>
      <p:sp>
        <p:nvSpPr>
          <p:cNvPr id="210" name="Google Shape;210;p26"/>
          <p:cNvSpPr/>
          <p:nvPr/>
        </p:nvSpPr>
        <p:spPr>
          <a:xfrm flipH="1">
            <a:off x="2373625" y="-875725"/>
            <a:ext cx="10662656" cy="3305075"/>
          </a:xfrm>
          <a:custGeom>
            <a:avLst/>
            <a:gdLst/>
            <a:ahLst/>
            <a:cxnLst/>
            <a:rect l="l" t="t" r="r" b="b"/>
            <a:pathLst>
              <a:path w="320802" h="96393" extrusionOk="0">
                <a:moveTo>
                  <a:pt x="0" y="0"/>
                </a:moveTo>
                <a:lnTo>
                  <a:pt x="184785" y="0"/>
                </a:lnTo>
                <a:lnTo>
                  <a:pt x="320802" y="96388"/>
                </a:lnTo>
                <a:lnTo>
                  <a:pt x="156972" y="96393"/>
                </a:lnTo>
                <a:close/>
              </a:path>
            </a:pathLst>
          </a:custGeom>
          <a:solidFill>
            <a:schemeClr val="lt1"/>
          </a:solidFill>
          <a:ln>
            <a:noFill/>
          </a:ln>
        </p:spPr>
      </p:sp>
      <p:sp>
        <p:nvSpPr>
          <p:cNvPr id="211" name="Google Shape;211;p26"/>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22</a:t>
            </a:fld>
            <a:endParaRPr/>
          </a:p>
        </p:txBody>
      </p:sp>
      <p:sp>
        <p:nvSpPr>
          <p:cNvPr id="212" name="Google Shape;212;p26"/>
          <p:cNvSpPr txBox="1"/>
          <p:nvPr/>
        </p:nvSpPr>
        <p:spPr>
          <a:xfrm rot="293">
            <a:off x="2065012" y="1520938"/>
            <a:ext cx="7048800" cy="1218900"/>
          </a:xfrm>
          <a:prstGeom prst="rect">
            <a:avLst/>
          </a:prstGeom>
          <a:noFill/>
          <a:ln>
            <a:noFill/>
          </a:ln>
        </p:spPr>
        <p:txBody>
          <a:bodyPr spcFirstLastPara="1" wrap="square" lIns="91425" tIns="91425" rIns="91425" bIns="91425" anchor="t" anchorCtr="0">
            <a:spAutoFit/>
          </a:bodyPr>
          <a:lstStyle/>
          <a:p>
            <a:pPr marL="0" lvl="0" indent="0" algn="l" rtl="0">
              <a:lnSpc>
                <a:spcPct val="84000"/>
              </a:lnSpc>
              <a:spcBef>
                <a:spcPts val="0"/>
              </a:spcBef>
              <a:spcAft>
                <a:spcPts val="0"/>
              </a:spcAft>
              <a:buNone/>
            </a:pPr>
            <a:r>
              <a:rPr lang="en-GB" sz="8000">
                <a:solidFill>
                  <a:schemeClr val="dk1"/>
                </a:solidFill>
                <a:latin typeface="Space Grotesk Medium"/>
                <a:ea typeface="Space Grotesk Medium"/>
                <a:cs typeface="Space Grotesk Medium"/>
                <a:sym typeface="Space Grotesk Medium"/>
              </a:rPr>
              <a:t>Thank you!</a:t>
            </a:r>
            <a:endParaRPr sz="8000">
              <a:solidFill>
                <a:schemeClr val="dk1"/>
              </a:solidFill>
              <a:latin typeface="Space Grotesk Medium"/>
              <a:ea typeface="Space Grotesk Medium"/>
              <a:cs typeface="Space Grotesk Medium"/>
              <a:sym typeface="Space Grotesk Medium"/>
            </a:endParaRPr>
          </a:p>
        </p:txBody>
      </p:sp>
      <p:pic>
        <p:nvPicPr>
          <p:cNvPr id="213" name="Google Shape;213;p26"/>
          <p:cNvPicPr preferRelativeResize="0"/>
          <p:nvPr/>
        </p:nvPicPr>
        <p:blipFill rotWithShape="1">
          <a:blip r:embed="rId3">
            <a:alphaModFix/>
          </a:blip>
          <a:srcRect l="26723" t="52966" r="34697" b="23614"/>
          <a:stretch/>
        </p:blipFill>
        <p:spPr>
          <a:xfrm>
            <a:off x="5056525" y="2859515"/>
            <a:ext cx="913375" cy="840894"/>
          </a:xfrm>
          <a:prstGeom prst="rect">
            <a:avLst/>
          </a:prstGeom>
          <a:noFill/>
          <a:ln>
            <a:noFill/>
          </a:ln>
        </p:spPr>
      </p:pic>
      <p:sp>
        <p:nvSpPr>
          <p:cNvPr id="214" name="Google Shape;214;p26"/>
          <p:cNvSpPr txBox="1"/>
          <p:nvPr/>
        </p:nvSpPr>
        <p:spPr>
          <a:xfrm>
            <a:off x="2672150" y="3064413"/>
            <a:ext cx="378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Space Grotesk"/>
                <a:ea typeface="Space Grotesk"/>
                <a:cs typeface="Space Grotesk"/>
                <a:sym typeface="Space Grotesk"/>
              </a:rPr>
              <a:t>@shade.the.uk</a:t>
            </a:r>
            <a:endParaRPr sz="1600">
              <a:solidFill>
                <a:schemeClr val="dk1"/>
              </a:solidFill>
              <a:latin typeface="Space Grotesk"/>
              <a:ea typeface="Space Grotesk"/>
              <a:cs typeface="Space Grotesk"/>
              <a:sym typeface="Space Grotesk"/>
            </a:endParaRPr>
          </a:p>
        </p:txBody>
      </p:sp>
      <p:sp>
        <p:nvSpPr>
          <p:cNvPr id="215" name="Google Shape;215;p26"/>
          <p:cNvSpPr txBox="1"/>
          <p:nvPr/>
        </p:nvSpPr>
        <p:spPr>
          <a:xfrm>
            <a:off x="5884350" y="3064400"/>
            <a:ext cx="2807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Space Grotesk"/>
                <a:ea typeface="Space Grotesk"/>
                <a:cs typeface="Space Grotesk"/>
                <a:sym typeface="Space Grotesk"/>
              </a:rPr>
              <a:t>Shade the UK</a:t>
            </a:r>
            <a:endParaRPr sz="1600">
              <a:solidFill>
                <a:schemeClr val="dk1"/>
              </a:solidFill>
              <a:latin typeface="Space Grotesk"/>
              <a:ea typeface="Space Grotesk"/>
              <a:cs typeface="Space Grotesk"/>
              <a:sym typeface="Space Grotesk"/>
            </a:endParaRPr>
          </a:p>
        </p:txBody>
      </p:sp>
      <p:pic>
        <p:nvPicPr>
          <p:cNvPr id="216" name="Google Shape;216;p26"/>
          <p:cNvPicPr preferRelativeResize="0"/>
          <p:nvPr/>
        </p:nvPicPr>
        <p:blipFill rotWithShape="1">
          <a:blip r:embed="rId3">
            <a:alphaModFix/>
          </a:blip>
          <a:srcRect l="28840" t="10346" r="38092" b="71662"/>
          <a:stretch/>
        </p:blipFill>
        <p:spPr>
          <a:xfrm>
            <a:off x="5124600" y="3746150"/>
            <a:ext cx="777228" cy="641300"/>
          </a:xfrm>
          <a:prstGeom prst="rect">
            <a:avLst/>
          </a:prstGeom>
          <a:noFill/>
          <a:ln>
            <a:noFill/>
          </a:ln>
        </p:spPr>
      </p:pic>
      <p:pic>
        <p:nvPicPr>
          <p:cNvPr id="217" name="Google Shape;217;p26"/>
          <p:cNvPicPr preferRelativeResize="0"/>
          <p:nvPr/>
        </p:nvPicPr>
        <p:blipFill rotWithShape="1">
          <a:blip r:embed="rId3">
            <a:alphaModFix/>
          </a:blip>
          <a:srcRect l="30151" t="75498" r="33721"/>
          <a:stretch/>
        </p:blipFill>
        <p:spPr>
          <a:xfrm>
            <a:off x="2030850" y="3712988"/>
            <a:ext cx="688000" cy="707613"/>
          </a:xfrm>
          <a:prstGeom prst="rect">
            <a:avLst/>
          </a:prstGeom>
          <a:noFill/>
          <a:ln>
            <a:noFill/>
          </a:ln>
        </p:spPr>
      </p:pic>
      <p:sp>
        <p:nvSpPr>
          <p:cNvPr id="218" name="Google Shape;218;p26"/>
          <p:cNvSpPr txBox="1"/>
          <p:nvPr/>
        </p:nvSpPr>
        <p:spPr>
          <a:xfrm>
            <a:off x="5884350" y="3888775"/>
            <a:ext cx="378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Space Grotesk"/>
                <a:ea typeface="Space Grotesk"/>
                <a:cs typeface="Space Grotesk"/>
                <a:sym typeface="Space Grotesk"/>
              </a:rPr>
              <a:t>info@shadetheuk.co.uk</a:t>
            </a:r>
            <a:endParaRPr sz="1600">
              <a:solidFill>
                <a:schemeClr val="dk1"/>
              </a:solidFill>
              <a:latin typeface="Space Grotesk"/>
              <a:ea typeface="Space Grotesk"/>
              <a:cs typeface="Space Grotesk"/>
              <a:sym typeface="Space Grotesk"/>
            </a:endParaRPr>
          </a:p>
        </p:txBody>
      </p:sp>
      <p:sp>
        <p:nvSpPr>
          <p:cNvPr id="219" name="Google Shape;219;p26"/>
          <p:cNvSpPr txBox="1"/>
          <p:nvPr/>
        </p:nvSpPr>
        <p:spPr>
          <a:xfrm>
            <a:off x="2672150" y="3888775"/>
            <a:ext cx="378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Space Grotesk"/>
                <a:ea typeface="Space Grotesk"/>
                <a:cs typeface="Space Grotesk"/>
                <a:sym typeface="Space Grotesk"/>
              </a:rPr>
              <a:t>(+44) (0) 20 7846 0261</a:t>
            </a:r>
            <a:endParaRPr sz="1600">
              <a:solidFill>
                <a:schemeClr val="dk1"/>
              </a:solidFill>
              <a:latin typeface="Space Grotesk"/>
              <a:ea typeface="Space Grotesk"/>
              <a:cs typeface="Space Grotesk"/>
              <a:sym typeface="Space Grotes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93FF"/>
        </a:solidFill>
        <a:effectLst/>
      </p:bgPr>
    </p:bg>
    <p:spTree>
      <p:nvGrpSpPr>
        <p:cNvPr id="1" name="Shape 31"/>
        <p:cNvGrpSpPr/>
        <p:nvPr/>
      </p:nvGrpSpPr>
      <p:grpSpPr>
        <a:xfrm>
          <a:off x="0" y="0"/>
          <a:ext cx="0" cy="0"/>
          <a:chOff x="0" y="0"/>
          <a:chExt cx="0" cy="0"/>
        </a:xfrm>
      </p:grpSpPr>
      <p:sp>
        <p:nvSpPr>
          <p:cNvPr id="32" name="Google Shape;32;p7"/>
          <p:cNvSpPr/>
          <p:nvPr/>
        </p:nvSpPr>
        <p:spPr>
          <a:xfrm>
            <a:off x="2360150" y="1353100"/>
            <a:ext cx="4897375" cy="2982675"/>
          </a:xfrm>
          <a:custGeom>
            <a:avLst/>
            <a:gdLst/>
            <a:ahLst/>
            <a:cxnLst/>
            <a:rect l="l" t="t" r="r" b="b"/>
            <a:pathLst>
              <a:path w="195895" h="119307" extrusionOk="0">
                <a:moveTo>
                  <a:pt x="0" y="0"/>
                </a:moveTo>
                <a:lnTo>
                  <a:pt x="39419" y="252"/>
                </a:lnTo>
                <a:lnTo>
                  <a:pt x="195895" y="119307"/>
                </a:lnTo>
                <a:lnTo>
                  <a:pt x="12292" y="118975"/>
                </a:lnTo>
                <a:close/>
              </a:path>
            </a:pathLst>
          </a:custGeom>
          <a:solidFill>
            <a:schemeClr val="lt1"/>
          </a:solidFill>
          <a:ln>
            <a:noFill/>
          </a:ln>
        </p:spPr>
      </p:sp>
      <p:sp>
        <p:nvSpPr>
          <p:cNvPr id="33" name="Google Shape;33;p7"/>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3</a:t>
            </a:fld>
            <a:endParaRPr/>
          </a:p>
        </p:txBody>
      </p:sp>
      <p:sp>
        <p:nvSpPr>
          <p:cNvPr id="34" name="Google Shape;34;p7"/>
          <p:cNvSpPr txBox="1"/>
          <p:nvPr/>
        </p:nvSpPr>
        <p:spPr>
          <a:xfrm rot="303">
            <a:off x="2147175" y="412050"/>
            <a:ext cx="6807000" cy="1245000"/>
          </a:xfrm>
          <a:prstGeom prst="rect">
            <a:avLst/>
          </a:prstGeom>
          <a:noFill/>
          <a:ln>
            <a:noFill/>
          </a:ln>
        </p:spPr>
        <p:txBody>
          <a:bodyPr spcFirstLastPara="1" wrap="square" lIns="91425" tIns="91425" rIns="91425" bIns="91425" anchor="t" anchorCtr="0">
            <a:spAutoFit/>
          </a:bodyPr>
          <a:lstStyle/>
          <a:p>
            <a:pPr marL="0" lvl="0" indent="0" algn="l" rtl="0">
              <a:lnSpc>
                <a:spcPct val="84000"/>
              </a:lnSpc>
              <a:spcBef>
                <a:spcPts val="0"/>
              </a:spcBef>
              <a:spcAft>
                <a:spcPts val="0"/>
              </a:spcAft>
              <a:buNone/>
            </a:pPr>
            <a:r>
              <a:rPr lang="en-GB" sz="8200">
                <a:latin typeface="Space Grotesk Medium"/>
                <a:ea typeface="Space Grotesk Medium"/>
                <a:cs typeface="Space Grotesk Medium"/>
                <a:sym typeface="Space Grotesk Medium"/>
              </a:rPr>
              <a:t>01</a:t>
            </a:r>
            <a:endParaRPr sz="8400">
              <a:latin typeface="Space Grotesk Medium"/>
              <a:ea typeface="Space Grotesk Medium"/>
              <a:cs typeface="Space Grotesk Medium"/>
              <a:sym typeface="Space Grotesk Medium"/>
            </a:endParaRPr>
          </a:p>
        </p:txBody>
      </p:sp>
      <p:sp>
        <p:nvSpPr>
          <p:cNvPr id="35" name="Google Shape;35;p7"/>
          <p:cNvSpPr txBox="1"/>
          <p:nvPr/>
        </p:nvSpPr>
        <p:spPr>
          <a:xfrm rot="326">
            <a:off x="2555100" y="4160325"/>
            <a:ext cx="6320400" cy="973500"/>
          </a:xfrm>
          <a:prstGeom prst="rect">
            <a:avLst/>
          </a:prstGeom>
          <a:noFill/>
          <a:ln>
            <a:noFill/>
          </a:ln>
        </p:spPr>
        <p:txBody>
          <a:bodyPr spcFirstLastPara="1" wrap="square" lIns="91425" tIns="91425" rIns="91425" bIns="91425" anchor="t" anchorCtr="0">
            <a:spAutoFit/>
          </a:bodyPr>
          <a:lstStyle/>
          <a:p>
            <a:pPr marL="0" lvl="0" indent="0" algn="l" rtl="0">
              <a:lnSpc>
                <a:spcPct val="84000"/>
              </a:lnSpc>
              <a:spcBef>
                <a:spcPts val="0"/>
              </a:spcBef>
              <a:spcAft>
                <a:spcPts val="0"/>
              </a:spcAft>
              <a:buNone/>
            </a:pPr>
            <a:r>
              <a:rPr lang="en-GB" sz="6100">
                <a:latin typeface="Space Grotesk Medium"/>
                <a:ea typeface="Space Grotesk Medium"/>
                <a:cs typeface="Space Grotesk Medium"/>
                <a:sym typeface="Space Grotesk Medium"/>
              </a:rPr>
              <a:t>WHO WE ARE</a:t>
            </a:r>
            <a:endParaRPr sz="6300">
              <a:latin typeface="Space Grotesk Medium"/>
              <a:ea typeface="Space Grotesk Medium"/>
              <a:cs typeface="Space Grotesk Medium"/>
              <a:sym typeface="Space Grotesk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
        <p:cNvGrpSpPr/>
        <p:nvPr/>
      </p:nvGrpSpPr>
      <p:grpSpPr>
        <a:xfrm>
          <a:off x="0" y="0"/>
          <a:ext cx="0" cy="0"/>
          <a:chOff x="0" y="0"/>
          <a:chExt cx="0" cy="0"/>
        </a:xfrm>
      </p:grpSpPr>
      <p:sp>
        <p:nvSpPr>
          <p:cNvPr id="40" name="Google Shape;40;p8"/>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4</a:t>
            </a:fld>
            <a:endParaRPr/>
          </a:p>
        </p:txBody>
      </p:sp>
      <p:sp>
        <p:nvSpPr>
          <p:cNvPr id="41" name="Google Shape;41;p8"/>
          <p:cNvSpPr txBox="1"/>
          <p:nvPr/>
        </p:nvSpPr>
        <p:spPr>
          <a:xfrm rot="260">
            <a:off x="360000" y="965325"/>
            <a:ext cx="7926900" cy="31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400">
                <a:solidFill>
                  <a:schemeClr val="dk1"/>
                </a:solidFill>
                <a:highlight>
                  <a:srgbClr val="FFFFFF"/>
                </a:highlight>
                <a:latin typeface="Space Grotesk"/>
                <a:ea typeface="Space Grotesk"/>
                <a:cs typeface="Space Grotesk"/>
                <a:sym typeface="Space Grotesk"/>
              </a:rPr>
              <a:t>We’re a non-profit aiming to </a:t>
            </a:r>
            <a:endParaRPr sz="3400">
              <a:solidFill>
                <a:schemeClr val="dk1"/>
              </a:solidFill>
              <a:highlight>
                <a:srgbClr val="FFFFFF"/>
              </a:highlight>
              <a:latin typeface="Space Grotesk"/>
              <a:ea typeface="Space Grotesk"/>
              <a:cs typeface="Space Grotesk"/>
              <a:sym typeface="Space Grotesk"/>
            </a:endParaRPr>
          </a:p>
          <a:p>
            <a:pPr marL="0" lvl="0" indent="0" algn="l" rtl="0">
              <a:lnSpc>
                <a:spcPct val="115000"/>
              </a:lnSpc>
              <a:spcBef>
                <a:spcPts val="0"/>
              </a:spcBef>
              <a:spcAft>
                <a:spcPts val="0"/>
              </a:spcAft>
              <a:buNone/>
            </a:pPr>
            <a:r>
              <a:rPr lang="en-GB" sz="3400" b="1">
                <a:solidFill>
                  <a:schemeClr val="accent4"/>
                </a:solidFill>
                <a:highlight>
                  <a:srgbClr val="FFFFFF"/>
                </a:highlight>
                <a:latin typeface="Space Grotesk"/>
                <a:ea typeface="Space Grotesk"/>
                <a:cs typeface="Space Grotesk"/>
                <a:sym typeface="Space Grotesk"/>
              </a:rPr>
              <a:t>raise awareness</a:t>
            </a:r>
            <a:r>
              <a:rPr lang="en-GB" sz="3400" b="1">
                <a:solidFill>
                  <a:schemeClr val="dk1"/>
                </a:solidFill>
                <a:highlight>
                  <a:srgbClr val="FFFFFF"/>
                </a:highlight>
                <a:latin typeface="Space Grotesk"/>
                <a:ea typeface="Space Grotesk"/>
                <a:cs typeface="Space Grotesk"/>
                <a:sym typeface="Space Grotesk"/>
              </a:rPr>
              <a:t> </a:t>
            </a:r>
            <a:r>
              <a:rPr lang="en-GB" sz="3400">
                <a:solidFill>
                  <a:schemeClr val="dk1"/>
                </a:solidFill>
                <a:highlight>
                  <a:srgbClr val="FFFFFF"/>
                </a:highlight>
                <a:latin typeface="Space Grotesk"/>
                <a:ea typeface="Space Grotesk"/>
                <a:cs typeface="Space Grotesk"/>
                <a:sym typeface="Space Grotesk"/>
              </a:rPr>
              <a:t>of issues related to climate change and the vulnerable, </a:t>
            </a:r>
            <a:r>
              <a:rPr lang="en-GB" sz="3400" b="1">
                <a:solidFill>
                  <a:schemeClr val="accent4"/>
                </a:solidFill>
                <a:highlight>
                  <a:srgbClr val="FFFFFF"/>
                </a:highlight>
                <a:latin typeface="Space Grotesk"/>
                <a:ea typeface="Space Grotesk"/>
                <a:cs typeface="Space Grotesk"/>
                <a:sym typeface="Space Grotesk"/>
              </a:rPr>
              <a:t>influencing change</a:t>
            </a:r>
            <a:r>
              <a:rPr lang="en-GB" sz="3400">
                <a:solidFill>
                  <a:schemeClr val="dk1"/>
                </a:solidFill>
                <a:highlight>
                  <a:srgbClr val="FFFFFF"/>
                </a:highlight>
                <a:latin typeface="Space Grotesk"/>
                <a:ea typeface="Space Grotesk"/>
                <a:cs typeface="Space Grotesk"/>
                <a:sym typeface="Space Grotesk"/>
              </a:rPr>
              <a:t> in the built environment and public spaces.</a:t>
            </a:r>
            <a:endParaRPr sz="3600">
              <a:solidFill>
                <a:schemeClr val="dk1"/>
              </a:solidFill>
              <a:latin typeface="Space Grotesk Medium"/>
              <a:ea typeface="Space Grotesk Medium"/>
              <a:cs typeface="Space Grotesk Medium"/>
              <a:sym typeface="Space Grotesk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C8FF"/>
        </a:solidFill>
        <a:effectLst/>
      </p:bgPr>
    </p:bg>
    <p:spTree>
      <p:nvGrpSpPr>
        <p:cNvPr id="1" name="Shape 45"/>
        <p:cNvGrpSpPr/>
        <p:nvPr/>
      </p:nvGrpSpPr>
      <p:grpSpPr>
        <a:xfrm>
          <a:off x="0" y="0"/>
          <a:ext cx="0" cy="0"/>
          <a:chOff x="0" y="0"/>
          <a:chExt cx="0" cy="0"/>
        </a:xfrm>
      </p:grpSpPr>
      <p:sp>
        <p:nvSpPr>
          <p:cNvPr id="46" name="Google Shape;46;p9"/>
          <p:cNvSpPr/>
          <p:nvPr/>
        </p:nvSpPr>
        <p:spPr>
          <a:xfrm>
            <a:off x="933450" y="1619250"/>
            <a:ext cx="7296471" cy="2210024"/>
          </a:xfrm>
          <a:custGeom>
            <a:avLst/>
            <a:gdLst/>
            <a:ahLst/>
            <a:cxnLst/>
            <a:rect l="l" t="t" r="r" b="b"/>
            <a:pathLst>
              <a:path w="265278" h="112056" extrusionOk="0">
                <a:moveTo>
                  <a:pt x="66239" y="0"/>
                </a:moveTo>
                <a:lnTo>
                  <a:pt x="27228" y="464"/>
                </a:lnTo>
                <a:lnTo>
                  <a:pt x="0" y="112056"/>
                </a:lnTo>
                <a:lnTo>
                  <a:pt x="265278" y="111351"/>
                </a:lnTo>
                <a:close/>
              </a:path>
            </a:pathLst>
          </a:custGeom>
          <a:solidFill>
            <a:schemeClr val="lt1"/>
          </a:solidFill>
          <a:ln>
            <a:noFill/>
          </a:ln>
        </p:spPr>
      </p:sp>
      <p:sp>
        <p:nvSpPr>
          <p:cNvPr id="47" name="Google Shape;47;p9"/>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5</a:t>
            </a:fld>
            <a:endParaRPr/>
          </a:p>
        </p:txBody>
      </p:sp>
      <p:sp>
        <p:nvSpPr>
          <p:cNvPr id="48" name="Google Shape;48;p9"/>
          <p:cNvSpPr txBox="1"/>
          <p:nvPr/>
        </p:nvSpPr>
        <p:spPr>
          <a:xfrm rot="144">
            <a:off x="1474350" y="864075"/>
            <a:ext cx="7164300" cy="999300"/>
          </a:xfrm>
          <a:prstGeom prst="rect">
            <a:avLst/>
          </a:prstGeom>
          <a:noFill/>
          <a:ln>
            <a:noFill/>
          </a:ln>
        </p:spPr>
        <p:txBody>
          <a:bodyPr spcFirstLastPara="1" wrap="square" lIns="91425" tIns="91425" rIns="91425" bIns="91425" anchor="t" anchorCtr="0">
            <a:spAutoFit/>
          </a:bodyPr>
          <a:lstStyle/>
          <a:p>
            <a:pPr marL="0" lvl="0" indent="0" algn="l" rtl="0">
              <a:lnSpc>
                <a:spcPct val="84000"/>
              </a:lnSpc>
              <a:spcBef>
                <a:spcPts val="0"/>
              </a:spcBef>
              <a:spcAft>
                <a:spcPts val="0"/>
              </a:spcAft>
              <a:buNone/>
            </a:pPr>
            <a:r>
              <a:rPr lang="en-GB" sz="6300">
                <a:solidFill>
                  <a:schemeClr val="dk1"/>
                </a:solidFill>
                <a:latin typeface="Space Grotesk Medium"/>
                <a:ea typeface="Space Grotesk Medium"/>
                <a:cs typeface="Space Grotesk Medium"/>
                <a:sym typeface="Space Grotesk Medium"/>
              </a:rPr>
              <a:t> 02</a:t>
            </a:r>
            <a:endParaRPr sz="6300">
              <a:solidFill>
                <a:schemeClr val="dk1"/>
              </a:solidFill>
              <a:latin typeface="Space Grotesk Medium"/>
              <a:ea typeface="Space Grotesk Medium"/>
              <a:cs typeface="Space Grotesk Medium"/>
              <a:sym typeface="Space Grotesk Medium"/>
            </a:endParaRPr>
          </a:p>
        </p:txBody>
      </p:sp>
      <p:sp>
        <p:nvSpPr>
          <p:cNvPr id="49" name="Google Shape;49;p9"/>
          <p:cNvSpPr txBox="1"/>
          <p:nvPr/>
        </p:nvSpPr>
        <p:spPr>
          <a:xfrm rot="128">
            <a:off x="733725" y="3632350"/>
            <a:ext cx="8072700" cy="1374300"/>
          </a:xfrm>
          <a:prstGeom prst="rect">
            <a:avLst/>
          </a:prstGeom>
          <a:noFill/>
          <a:ln>
            <a:noFill/>
          </a:ln>
        </p:spPr>
        <p:txBody>
          <a:bodyPr spcFirstLastPara="1" wrap="square" lIns="91425" tIns="91425" rIns="91425" bIns="91425" anchor="t" anchorCtr="0">
            <a:spAutoFit/>
          </a:bodyPr>
          <a:lstStyle/>
          <a:p>
            <a:pPr marL="0" lvl="0" indent="0" algn="l" rtl="0">
              <a:lnSpc>
                <a:spcPct val="84000"/>
              </a:lnSpc>
              <a:spcBef>
                <a:spcPts val="0"/>
              </a:spcBef>
              <a:spcAft>
                <a:spcPts val="0"/>
              </a:spcAft>
              <a:buNone/>
            </a:pPr>
            <a:r>
              <a:rPr lang="en-GB" sz="9200">
                <a:solidFill>
                  <a:schemeClr val="dk1"/>
                </a:solidFill>
                <a:latin typeface="Space Grotesk Medium"/>
                <a:ea typeface="Space Grotesk Medium"/>
                <a:cs typeface="Space Grotesk Medium"/>
                <a:sym typeface="Space Grotesk Medium"/>
              </a:rPr>
              <a:t>SIGNIFICANCE</a:t>
            </a:r>
            <a:endParaRPr sz="9200">
              <a:solidFill>
                <a:schemeClr val="dk1"/>
              </a:solidFill>
              <a:latin typeface="Space Grotesk Medium"/>
              <a:ea typeface="Space Grotesk Medium"/>
              <a:cs typeface="Space Grotesk Medium"/>
              <a:sym typeface="Space Grotesk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0"/>
          <p:cNvSpPr/>
          <p:nvPr/>
        </p:nvSpPr>
        <p:spPr>
          <a:xfrm>
            <a:off x="360000" y="561900"/>
            <a:ext cx="8279100" cy="422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endParaRPr/>
          </a:p>
        </p:txBody>
      </p:sp>
      <p:sp>
        <p:nvSpPr>
          <p:cNvPr id="55" name="Google Shape;55;p10"/>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6</a:t>
            </a:fld>
            <a:endParaRPr/>
          </a:p>
        </p:txBody>
      </p:sp>
      <p:sp>
        <p:nvSpPr>
          <p:cNvPr id="56" name="Google Shape;56;p10"/>
          <p:cNvSpPr txBox="1"/>
          <p:nvPr/>
        </p:nvSpPr>
        <p:spPr>
          <a:xfrm rot="285">
            <a:off x="817200" y="1417425"/>
            <a:ext cx="36216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rgbClr val="15C8FF"/>
                </a:solidFill>
                <a:latin typeface="Space Grotesk Medium"/>
                <a:ea typeface="Space Grotesk Medium"/>
                <a:cs typeface="Space Grotesk Medium"/>
                <a:sym typeface="Space Grotesk Medium"/>
              </a:rPr>
              <a:t>Our current building stock is </a:t>
            </a:r>
            <a:r>
              <a:rPr lang="en-GB" sz="1800" u="sng">
                <a:solidFill>
                  <a:srgbClr val="15C8FF"/>
                </a:solidFill>
                <a:latin typeface="Space Grotesk Medium"/>
                <a:ea typeface="Space Grotesk Medium"/>
                <a:cs typeface="Space Grotesk Medium"/>
                <a:sym typeface="Space Grotesk Medium"/>
              </a:rPr>
              <a:t>not</a:t>
            </a:r>
            <a:r>
              <a:rPr lang="en-GB" sz="1800">
                <a:solidFill>
                  <a:srgbClr val="15C8FF"/>
                </a:solidFill>
                <a:latin typeface="Space Grotesk Medium"/>
                <a:ea typeface="Space Grotesk Medium"/>
                <a:cs typeface="Space Grotesk Medium"/>
                <a:sym typeface="Space Grotesk Medium"/>
              </a:rPr>
              <a:t> equipped for hotter weather.</a:t>
            </a:r>
            <a:endParaRPr sz="1800">
              <a:solidFill>
                <a:srgbClr val="15C8FF"/>
              </a:solidFill>
              <a:latin typeface="Space Grotesk Medium"/>
              <a:ea typeface="Space Grotesk Medium"/>
              <a:cs typeface="Space Grotesk Medium"/>
              <a:sym typeface="Space Grotesk Medium"/>
            </a:endParaRPr>
          </a:p>
        </p:txBody>
      </p:sp>
      <p:pic>
        <p:nvPicPr>
          <p:cNvPr id="57" name="Google Shape;57;p10"/>
          <p:cNvPicPr preferRelativeResize="0"/>
          <p:nvPr/>
        </p:nvPicPr>
        <p:blipFill>
          <a:blip r:embed="rId3">
            <a:alphaModFix/>
          </a:blip>
          <a:stretch>
            <a:fillRect/>
          </a:stretch>
        </p:blipFill>
        <p:spPr>
          <a:xfrm>
            <a:off x="4775501" y="561900"/>
            <a:ext cx="3168276" cy="4221599"/>
          </a:xfrm>
          <a:prstGeom prst="rect">
            <a:avLst/>
          </a:prstGeom>
          <a:noFill/>
          <a:ln>
            <a:noFill/>
          </a:ln>
        </p:spPr>
      </p:pic>
      <p:sp>
        <p:nvSpPr>
          <p:cNvPr id="58" name="Google Shape;58;p10"/>
          <p:cNvSpPr txBox="1"/>
          <p:nvPr/>
        </p:nvSpPr>
        <p:spPr>
          <a:xfrm rot="285">
            <a:off x="817200" y="2654400"/>
            <a:ext cx="3621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1"/>
                </a:solidFill>
                <a:latin typeface="Space Grotesk"/>
                <a:ea typeface="Space Grotesk"/>
                <a:cs typeface="Space Grotesk"/>
                <a:sym typeface="Space Grotesk"/>
              </a:rPr>
              <a:t>Densely populated urban areas are already at significant risk of overheating, as are certain other buildings, including houses built in the 60s and 70s.</a:t>
            </a:r>
            <a:endParaRPr>
              <a:solidFill>
                <a:schemeClr val="dk1"/>
              </a:solidFill>
              <a:latin typeface="Space Grotesk"/>
              <a:ea typeface="Space Grotesk"/>
              <a:cs typeface="Space Grotesk"/>
              <a:sym typeface="Space Grotes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1"/>
          <p:cNvSpPr/>
          <p:nvPr/>
        </p:nvSpPr>
        <p:spPr>
          <a:xfrm>
            <a:off x="-28500" y="2619375"/>
            <a:ext cx="9201000" cy="2581500"/>
          </a:xfrm>
          <a:prstGeom prst="rect">
            <a:avLst/>
          </a:prstGeom>
          <a:solidFill>
            <a:srgbClr val="F0EEE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Clr>
                <a:schemeClr val="dk1"/>
              </a:buClr>
              <a:buSzPts val="1100"/>
              <a:buFont typeface="Arial"/>
              <a:buNone/>
            </a:pPr>
            <a:endParaRPr/>
          </a:p>
        </p:txBody>
      </p:sp>
      <p:sp>
        <p:nvSpPr>
          <p:cNvPr id="64" name="Google Shape;64;p11"/>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7</a:t>
            </a:fld>
            <a:endParaRPr/>
          </a:p>
        </p:txBody>
      </p:sp>
      <p:sp>
        <p:nvSpPr>
          <p:cNvPr id="65" name="Google Shape;65;p11"/>
          <p:cNvSpPr txBox="1"/>
          <p:nvPr/>
        </p:nvSpPr>
        <p:spPr>
          <a:xfrm>
            <a:off x="638325" y="485775"/>
            <a:ext cx="31812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600">
                <a:latin typeface="Space Grotesk"/>
                <a:ea typeface="Space Grotesk"/>
                <a:cs typeface="Space Grotesk"/>
                <a:sym typeface="Space Grotesk"/>
              </a:rPr>
              <a:t>1 in 5</a:t>
            </a:r>
            <a:endParaRPr sz="9600">
              <a:latin typeface="Space Grotesk"/>
              <a:ea typeface="Space Grotesk"/>
              <a:cs typeface="Space Grotesk"/>
              <a:sym typeface="Space Grotesk"/>
            </a:endParaRPr>
          </a:p>
        </p:txBody>
      </p:sp>
      <p:sp>
        <p:nvSpPr>
          <p:cNvPr id="66" name="Google Shape;66;p11"/>
          <p:cNvSpPr txBox="1"/>
          <p:nvPr/>
        </p:nvSpPr>
        <p:spPr>
          <a:xfrm>
            <a:off x="561975" y="2993175"/>
            <a:ext cx="33339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600">
                <a:latin typeface="Space Grotesk"/>
                <a:ea typeface="Space Grotesk"/>
                <a:cs typeface="Space Grotesk"/>
                <a:sym typeface="Space Grotesk"/>
              </a:rPr>
              <a:t>2000</a:t>
            </a:r>
            <a:endParaRPr sz="9600">
              <a:latin typeface="Space Grotesk"/>
              <a:ea typeface="Space Grotesk"/>
              <a:cs typeface="Space Grotesk"/>
              <a:sym typeface="Space Grotesk"/>
            </a:endParaRPr>
          </a:p>
        </p:txBody>
      </p:sp>
      <p:pic>
        <p:nvPicPr>
          <p:cNvPr id="67" name="Google Shape;67;p11"/>
          <p:cNvPicPr preferRelativeResize="0"/>
          <p:nvPr/>
        </p:nvPicPr>
        <p:blipFill rotWithShape="1">
          <a:blip r:embed="rId3">
            <a:alphaModFix/>
          </a:blip>
          <a:srcRect l="15626"/>
          <a:stretch/>
        </p:blipFill>
        <p:spPr>
          <a:xfrm>
            <a:off x="962075" y="1905000"/>
            <a:ext cx="506745" cy="571500"/>
          </a:xfrm>
          <a:prstGeom prst="rect">
            <a:avLst/>
          </a:prstGeom>
          <a:noFill/>
          <a:ln>
            <a:noFill/>
          </a:ln>
        </p:spPr>
      </p:pic>
      <p:pic>
        <p:nvPicPr>
          <p:cNvPr id="68" name="Google Shape;68;p11"/>
          <p:cNvPicPr preferRelativeResize="0"/>
          <p:nvPr/>
        </p:nvPicPr>
        <p:blipFill>
          <a:blip r:embed="rId4">
            <a:alphaModFix/>
          </a:blip>
          <a:stretch>
            <a:fillRect/>
          </a:stretch>
        </p:blipFill>
        <p:spPr>
          <a:xfrm>
            <a:off x="1468820" y="1924378"/>
            <a:ext cx="506745" cy="532748"/>
          </a:xfrm>
          <a:prstGeom prst="rect">
            <a:avLst/>
          </a:prstGeom>
          <a:noFill/>
          <a:ln>
            <a:noFill/>
          </a:ln>
        </p:spPr>
      </p:pic>
      <p:pic>
        <p:nvPicPr>
          <p:cNvPr id="69" name="Google Shape;69;p11"/>
          <p:cNvPicPr preferRelativeResize="0"/>
          <p:nvPr/>
        </p:nvPicPr>
        <p:blipFill>
          <a:blip r:embed="rId4">
            <a:alphaModFix/>
          </a:blip>
          <a:stretch>
            <a:fillRect/>
          </a:stretch>
        </p:blipFill>
        <p:spPr>
          <a:xfrm>
            <a:off x="1975565" y="1924378"/>
            <a:ext cx="506745" cy="532748"/>
          </a:xfrm>
          <a:prstGeom prst="rect">
            <a:avLst/>
          </a:prstGeom>
          <a:noFill/>
          <a:ln>
            <a:noFill/>
          </a:ln>
        </p:spPr>
      </p:pic>
      <p:pic>
        <p:nvPicPr>
          <p:cNvPr id="70" name="Google Shape;70;p11"/>
          <p:cNvPicPr preferRelativeResize="0"/>
          <p:nvPr/>
        </p:nvPicPr>
        <p:blipFill>
          <a:blip r:embed="rId4">
            <a:alphaModFix/>
          </a:blip>
          <a:stretch>
            <a:fillRect/>
          </a:stretch>
        </p:blipFill>
        <p:spPr>
          <a:xfrm>
            <a:off x="2482310" y="1924378"/>
            <a:ext cx="506745" cy="532748"/>
          </a:xfrm>
          <a:prstGeom prst="rect">
            <a:avLst/>
          </a:prstGeom>
          <a:noFill/>
          <a:ln>
            <a:noFill/>
          </a:ln>
        </p:spPr>
      </p:pic>
      <p:pic>
        <p:nvPicPr>
          <p:cNvPr id="71" name="Google Shape;71;p11"/>
          <p:cNvPicPr preferRelativeResize="0"/>
          <p:nvPr/>
        </p:nvPicPr>
        <p:blipFill>
          <a:blip r:embed="rId4">
            <a:alphaModFix/>
          </a:blip>
          <a:stretch>
            <a:fillRect/>
          </a:stretch>
        </p:blipFill>
        <p:spPr>
          <a:xfrm>
            <a:off x="2989055" y="1924378"/>
            <a:ext cx="506745" cy="532748"/>
          </a:xfrm>
          <a:prstGeom prst="rect">
            <a:avLst/>
          </a:prstGeom>
          <a:noFill/>
          <a:ln>
            <a:noFill/>
          </a:ln>
        </p:spPr>
      </p:pic>
      <p:cxnSp>
        <p:nvCxnSpPr>
          <p:cNvPr id="72" name="Google Shape;72;p11"/>
          <p:cNvCxnSpPr/>
          <p:nvPr/>
        </p:nvCxnSpPr>
        <p:spPr>
          <a:xfrm>
            <a:off x="4562475" y="933450"/>
            <a:ext cx="28500" cy="1381200"/>
          </a:xfrm>
          <a:prstGeom prst="straightConnector1">
            <a:avLst/>
          </a:prstGeom>
          <a:noFill/>
          <a:ln w="9525" cap="flat" cmpd="sng">
            <a:solidFill>
              <a:srgbClr val="CCCCCC"/>
            </a:solidFill>
            <a:prstDash val="solid"/>
            <a:round/>
            <a:headEnd type="none" w="med" len="med"/>
            <a:tailEnd type="none" w="med" len="med"/>
          </a:ln>
        </p:spPr>
      </p:cxnSp>
      <p:cxnSp>
        <p:nvCxnSpPr>
          <p:cNvPr id="73" name="Google Shape;73;p11"/>
          <p:cNvCxnSpPr/>
          <p:nvPr/>
        </p:nvCxnSpPr>
        <p:spPr>
          <a:xfrm>
            <a:off x="4562475" y="3274275"/>
            <a:ext cx="28500" cy="1381200"/>
          </a:xfrm>
          <a:prstGeom prst="straightConnector1">
            <a:avLst/>
          </a:prstGeom>
          <a:noFill/>
          <a:ln w="9525" cap="flat" cmpd="sng">
            <a:solidFill>
              <a:srgbClr val="CCCCCC"/>
            </a:solidFill>
            <a:prstDash val="solid"/>
            <a:round/>
            <a:headEnd type="none" w="med" len="med"/>
            <a:tailEnd type="none" w="med" len="med"/>
          </a:ln>
        </p:spPr>
      </p:cxnSp>
      <p:sp>
        <p:nvSpPr>
          <p:cNvPr id="74" name="Google Shape;74;p11"/>
          <p:cNvSpPr txBox="1"/>
          <p:nvPr/>
        </p:nvSpPr>
        <p:spPr>
          <a:xfrm>
            <a:off x="1365975" y="4383300"/>
            <a:ext cx="17259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a:solidFill>
                  <a:srgbClr val="999999"/>
                </a:solidFill>
                <a:latin typeface="Space Grotesk Medium"/>
                <a:ea typeface="Space Grotesk Medium"/>
                <a:cs typeface="Space Grotesk Medium"/>
                <a:sym typeface="Space Grotesk Medium"/>
              </a:rPr>
              <a:t>excess deaths</a:t>
            </a:r>
            <a:endParaRPr>
              <a:solidFill>
                <a:srgbClr val="999999"/>
              </a:solidFill>
              <a:latin typeface="Space Grotesk Medium"/>
              <a:ea typeface="Space Grotesk Medium"/>
              <a:cs typeface="Space Grotesk Medium"/>
              <a:sym typeface="Space Grotesk Medium"/>
            </a:endParaRPr>
          </a:p>
        </p:txBody>
      </p:sp>
      <p:sp>
        <p:nvSpPr>
          <p:cNvPr id="75" name="Google Shape;75;p11"/>
          <p:cNvSpPr txBox="1"/>
          <p:nvPr/>
        </p:nvSpPr>
        <p:spPr>
          <a:xfrm>
            <a:off x="5137875" y="1257000"/>
            <a:ext cx="32631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a:solidFill>
                  <a:schemeClr val="dk1"/>
                </a:solidFill>
                <a:latin typeface="Space Grotesk Medium"/>
                <a:ea typeface="Space Grotesk Medium"/>
                <a:cs typeface="Space Grotesk Medium"/>
                <a:sym typeface="Space Grotesk Medium"/>
              </a:rPr>
              <a:t>homes dangerously overheat during heat waves today</a:t>
            </a:r>
            <a:endParaRPr>
              <a:solidFill>
                <a:schemeClr val="dk1"/>
              </a:solidFill>
              <a:latin typeface="Space Grotesk Medium"/>
              <a:ea typeface="Space Grotesk Medium"/>
              <a:cs typeface="Space Grotesk Medium"/>
              <a:sym typeface="Space Grotesk Medium"/>
            </a:endParaRPr>
          </a:p>
        </p:txBody>
      </p:sp>
      <p:sp>
        <p:nvSpPr>
          <p:cNvPr id="76" name="Google Shape;76;p11"/>
          <p:cNvSpPr txBox="1"/>
          <p:nvPr/>
        </p:nvSpPr>
        <p:spPr>
          <a:xfrm>
            <a:off x="5257575" y="3586125"/>
            <a:ext cx="32631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a:solidFill>
                  <a:schemeClr val="dk1"/>
                </a:solidFill>
                <a:latin typeface="Space Grotesk Medium"/>
                <a:ea typeface="Space Grotesk Medium"/>
                <a:cs typeface="Space Grotesk Medium"/>
                <a:sym typeface="Space Grotesk Medium"/>
              </a:rPr>
              <a:t>caused by heat waves (2021)</a:t>
            </a:r>
            <a:endParaRPr>
              <a:solidFill>
                <a:schemeClr val="dk1"/>
              </a:solidFill>
              <a:latin typeface="Space Grotesk Medium"/>
              <a:ea typeface="Space Grotesk Medium"/>
              <a:cs typeface="Space Grotesk Medium"/>
              <a:sym typeface="Space Grotesk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2"/>
          <p:cNvPicPr preferRelativeResize="0"/>
          <p:nvPr/>
        </p:nvPicPr>
        <p:blipFill rotWithShape="1">
          <a:blip r:embed="rId3">
            <a:alphaModFix/>
          </a:blip>
          <a:srcRect l="458" t="25852" r="14666" b="7275"/>
          <a:stretch/>
        </p:blipFill>
        <p:spPr>
          <a:xfrm>
            <a:off x="360000" y="360000"/>
            <a:ext cx="8423997" cy="4423501"/>
          </a:xfrm>
          <a:prstGeom prst="rect">
            <a:avLst/>
          </a:prstGeom>
          <a:noFill/>
          <a:ln>
            <a:noFill/>
          </a:ln>
        </p:spPr>
      </p:pic>
      <p:sp>
        <p:nvSpPr>
          <p:cNvPr id="82" name="Google Shape;82;p12"/>
          <p:cNvSpPr/>
          <p:nvPr/>
        </p:nvSpPr>
        <p:spPr>
          <a:xfrm>
            <a:off x="-1106227" y="358050"/>
            <a:ext cx="6429712" cy="4423367"/>
          </a:xfrm>
          <a:custGeom>
            <a:avLst/>
            <a:gdLst/>
            <a:ahLst/>
            <a:cxnLst/>
            <a:rect l="l" t="t" r="r" b="b"/>
            <a:pathLst>
              <a:path w="183261" h="177165" extrusionOk="0">
                <a:moveTo>
                  <a:pt x="183261" y="177165"/>
                </a:moveTo>
                <a:lnTo>
                  <a:pt x="54864" y="177165"/>
                </a:lnTo>
                <a:lnTo>
                  <a:pt x="0" y="0"/>
                </a:lnTo>
                <a:lnTo>
                  <a:pt x="157353" y="0"/>
                </a:lnTo>
                <a:close/>
              </a:path>
            </a:pathLst>
          </a:custGeom>
          <a:solidFill>
            <a:srgbClr val="15C8FF"/>
          </a:solidFill>
          <a:ln>
            <a:noFill/>
          </a:ln>
        </p:spPr>
      </p:sp>
      <p:sp>
        <p:nvSpPr>
          <p:cNvPr id="83" name="Google Shape;83;p12"/>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8</a:t>
            </a:fld>
            <a:endParaRPr/>
          </a:p>
        </p:txBody>
      </p:sp>
      <p:sp>
        <p:nvSpPr>
          <p:cNvPr id="84" name="Google Shape;84;p12"/>
          <p:cNvSpPr txBox="1"/>
          <p:nvPr/>
        </p:nvSpPr>
        <p:spPr>
          <a:xfrm rot="288">
            <a:off x="832025" y="1042875"/>
            <a:ext cx="3577500" cy="3201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a:solidFill>
                  <a:schemeClr val="lt1"/>
                </a:solidFill>
                <a:latin typeface="Space Grotesk"/>
                <a:ea typeface="Space Grotesk"/>
                <a:cs typeface="Space Grotesk"/>
                <a:sym typeface="Space Grotesk"/>
              </a:rPr>
              <a:t>Elderly people,</a:t>
            </a:r>
            <a:r>
              <a:rPr lang="en-GB">
                <a:solidFill>
                  <a:srgbClr val="351F16"/>
                </a:solidFill>
                <a:latin typeface="Space Grotesk"/>
                <a:ea typeface="Space Grotesk"/>
                <a:cs typeface="Space Grotesk"/>
                <a:sym typeface="Space Grotesk"/>
              </a:rPr>
              <a:t> </a:t>
            </a:r>
            <a:r>
              <a:rPr lang="en-GB">
                <a:solidFill>
                  <a:schemeClr val="lt1"/>
                </a:solidFill>
                <a:latin typeface="Space Grotesk"/>
                <a:ea typeface="Space Grotesk"/>
                <a:cs typeface="Space Grotesk"/>
                <a:sym typeface="Space Grotesk"/>
              </a:rPr>
              <a:t>young children</a:t>
            </a:r>
            <a:r>
              <a:rPr lang="en-GB">
                <a:solidFill>
                  <a:srgbClr val="351F16"/>
                </a:solidFill>
                <a:latin typeface="Space Grotesk"/>
                <a:ea typeface="Space Grotesk"/>
                <a:cs typeface="Space Grotesk"/>
                <a:sym typeface="Space Grotesk"/>
              </a:rPr>
              <a:t> </a:t>
            </a:r>
            <a:r>
              <a:rPr lang="en-GB">
                <a:solidFill>
                  <a:schemeClr val="dk1"/>
                </a:solidFill>
                <a:latin typeface="Space Grotesk"/>
                <a:ea typeface="Space Grotesk"/>
                <a:cs typeface="Space Grotesk"/>
                <a:sym typeface="Space Grotesk"/>
              </a:rPr>
              <a:t>and those with</a:t>
            </a:r>
            <a:r>
              <a:rPr lang="en-GB">
                <a:solidFill>
                  <a:srgbClr val="351F16"/>
                </a:solidFill>
                <a:latin typeface="Space Grotesk"/>
                <a:ea typeface="Space Grotesk"/>
                <a:cs typeface="Space Grotesk"/>
                <a:sym typeface="Space Grotesk"/>
              </a:rPr>
              <a:t> </a:t>
            </a:r>
            <a:r>
              <a:rPr lang="en-GB">
                <a:solidFill>
                  <a:schemeClr val="lt1"/>
                </a:solidFill>
                <a:latin typeface="Space Grotesk"/>
                <a:ea typeface="Space Grotesk"/>
                <a:cs typeface="Space Grotesk"/>
                <a:sym typeface="Space Grotesk"/>
              </a:rPr>
              <a:t>long-term health conditions</a:t>
            </a:r>
            <a:r>
              <a:rPr lang="en-GB">
                <a:solidFill>
                  <a:srgbClr val="351F16"/>
                </a:solidFill>
                <a:latin typeface="Space Grotesk"/>
                <a:ea typeface="Space Grotesk"/>
                <a:cs typeface="Space Grotesk"/>
                <a:sym typeface="Space Grotesk"/>
              </a:rPr>
              <a:t> </a:t>
            </a:r>
            <a:r>
              <a:rPr lang="en-GB">
                <a:solidFill>
                  <a:schemeClr val="dk1"/>
                </a:solidFill>
                <a:latin typeface="Space Grotesk"/>
                <a:ea typeface="Space Grotesk"/>
                <a:cs typeface="Space Grotesk"/>
                <a:sym typeface="Space Grotesk"/>
              </a:rPr>
              <a:t>are most vulnerable to the effects of prolonged hot weather.</a:t>
            </a:r>
            <a:endParaRPr>
              <a:solidFill>
                <a:schemeClr val="dk1"/>
              </a:solidFill>
              <a:latin typeface="Space Grotesk"/>
              <a:ea typeface="Space Grotesk"/>
              <a:cs typeface="Space Grotesk"/>
              <a:sym typeface="Space Grotesk"/>
            </a:endParaRPr>
          </a:p>
          <a:p>
            <a:pPr marL="0" lvl="0" indent="0" algn="just" rtl="0">
              <a:spcBef>
                <a:spcPts val="0"/>
              </a:spcBef>
              <a:spcAft>
                <a:spcPts val="0"/>
              </a:spcAft>
              <a:buNone/>
            </a:pPr>
            <a:endParaRPr>
              <a:solidFill>
                <a:schemeClr val="dk1"/>
              </a:solidFill>
              <a:latin typeface="Space Grotesk"/>
              <a:ea typeface="Space Grotesk"/>
              <a:cs typeface="Space Grotesk"/>
              <a:sym typeface="Space Grotesk"/>
            </a:endParaRPr>
          </a:p>
          <a:p>
            <a:pPr marL="0" lvl="0" indent="0" algn="just" rtl="0">
              <a:spcBef>
                <a:spcPts val="0"/>
              </a:spcBef>
              <a:spcAft>
                <a:spcPts val="0"/>
              </a:spcAft>
              <a:buNone/>
            </a:pPr>
            <a:r>
              <a:rPr lang="en-GB">
                <a:solidFill>
                  <a:schemeClr val="dk1"/>
                </a:solidFill>
                <a:latin typeface="Space Grotesk"/>
                <a:ea typeface="Space Grotesk"/>
                <a:cs typeface="Space Grotesk"/>
                <a:sym typeface="Space Grotesk"/>
              </a:rPr>
              <a:t>The main causes of death during a heatwave are</a:t>
            </a:r>
            <a:r>
              <a:rPr lang="en-GB">
                <a:solidFill>
                  <a:srgbClr val="351F16"/>
                </a:solidFill>
                <a:latin typeface="Space Grotesk"/>
                <a:ea typeface="Space Grotesk"/>
                <a:cs typeface="Space Grotesk"/>
                <a:sym typeface="Space Grotesk"/>
              </a:rPr>
              <a:t> </a:t>
            </a:r>
            <a:r>
              <a:rPr lang="en-GB">
                <a:solidFill>
                  <a:schemeClr val="lt1"/>
                </a:solidFill>
                <a:latin typeface="Space Grotesk"/>
                <a:ea typeface="Space Grotesk"/>
                <a:cs typeface="Space Grotesk"/>
                <a:sym typeface="Space Grotesk"/>
              </a:rPr>
              <a:t>respiratory</a:t>
            </a:r>
            <a:r>
              <a:rPr lang="en-GB">
                <a:solidFill>
                  <a:srgbClr val="351F16"/>
                </a:solidFill>
                <a:latin typeface="Space Grotesk"/>
                <a:ea typeface="Space Grotesk"/>
                <a:cs typeface="Space Grotesk"/>
                <a:sym typeface="Space Grotesk"/>
              </a:rPr>
              <a:t> </a:t>
            </a:r>
            <a:r>
              <a:rPr lang="en-GB">
                <a:solidFill>
                  <a:schemeClr val="dk1"/>
                </a:solidFill>
                <a:latin typeface="Space Grotesk"/>
                <a:ea typeface="Space Grotesk"/>
                <a:cs typeface="Space Grotesk"/>
                <a:sym typeface="Space Grotesk"/>
              </a:rPr>
              <a:t>and </a:t>
            </a:r>
            <a:r>
              <a:rPr lang="en-GB">
                <a:solidFill>
                  <a:schemeClr val="lt1"/>
                </a:solidFill>
                <a:latin typeface="Space Grotesk"/>
                <a:ea typeface="Space Grotesk"/>
                <a:cs typeface="Space Grotesk"/>
                <a:sym typeface="Space Grotesk"/>
              </a:rPr>
              <a:t>cardiovascular disease</a:t>
            </a:r>
            <a:r>
              <a:rPr lang="en-GB">
                <a:solidFill>
                  <a:srgbClr val="351F16"/>
                </a:solidFill>
                <a:latin typeface="Space Grotesk"/>
                <a:ea typeface="Space Grotesk"/>
                <a:cs typeface="Space Grotesk"/>
                <a:sym typeface="Space Grotesk"/>
              </a:rPr>
              <a:t>.</a:t>
            </a:r>
            <a:r>
              <a:rPr lang="en-GB">
                <a:solidFill>
                  <a:schemeClr val="dk1"/>
                </a:solidFill>
                <a:latin typeface="Space Grotesk"/>
                <a:ea typeface="Space Grotesk"/>
                <a:cs typeface="Space Grotesk"/>
                <a:sym typeface="Space Grotesk"/>
              </a:rPr>
              <a:t> When air temperatures are high, the body keeps cool through sweating.</a:t>
            </a:r>
            <a:endParaRPr>
              <a:solidFill>
                <a:schemeClr val="dk1"/>
              </a:solidFill>
              <a:latin typeface="Space Grotesk"/>
              <a:ea typeface="Space Grotesk"/>
              <a:cs typeface="Space Grotesk"/>
              <a:sym typeface="Space Grotesk"/>
            </a:endParaRPr>
          </a:p>
          <a:p>
            <a:pPr marL="0" lvl="0" indent="0" algn="just" rtl="0">
              <a:spcBef>
                <a:spcPts val="0"/>
              </a:spcBef>
              <a:spcAft>
                <a:spcPts val="0"/>
              </a:spcAft>
              <a:buNone/>
            </a:pPr>
            <a:endParaRPr>
              <a:solidFill>
                <a:schemeClr val="dk1"/>
              </a:solidFill>
              <a:latin typeface="Space Grotesk"/>
              <a:ea typeface="Space Grotesk"/>
              <a:cs typeface="Space Grotesk"/>
              <a:sym typeface="Space Grotesk"/>
            </a:endParaRPr>
          </a:p>
          <a:p>
            <a:pPr marL="0" lvl="0" indent="0" algn="just" rtl="0">
              <a:spcBef>
                <a:spcPts val="0"/>
              </a:spcBef>
              <a:spcAft>
                <a:spcPts val="0"/>
              </a:spcAft>
              <a:buClr>
                <a:schemeClr val="dk1"/>
              </a:buClr>
              <a:buSzPts val="1100"/>
              <a:buFont typeface="Arial"/>
              <a:buNone/>
            </a:pPr>
            <a:r>
              <a:rPr lang="en-GB">
                <a:solidFill>
                  <a:schemeClr val="dk1"/>
                </a:solidFill>
                <a:latin typeface="Space Grotesk"/>
                <a:ea typeface="Space Grotesk"/>
                <a:cs typeface="Space Grotesk"/>
                <a:sym typeface="Space Grotesk"/>
              </a:rPr>
              <a:t>This places strain on the heart, which can be fatal for those with underlying heart conditions</a:t>
            </a:r>
            <a:endParaRPr>
              <a:solidFill>
                <a:schemeClr val="dk1"/>
              </a:solidFill>
              <a:latin typeface="Space Grotesk"/>
              <a:ea typeface="Space Grotesk"/>
              <a:cs typeface="Space Grotesk"/>
              <a:sym typeface="Space Grotes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l="6480"/>
          <a:stretch/>
        </p:blipFill>
        <p:spPr>
          <a:xfrm>
            <a:off x="548650" y="301225"/>
            <a:ext cx="7811794" cy="4663300"/>
          </a:xfrm>
          <a:prstGeom prst="rect">
            <a:avLst/>
          </a:prstGeom>
          <a:noFill/>
          <a:ln>
            <a:noFill/>
          </a:ln>
        </p:spPr>
      </p:pic>
      <p:sp>
        <p:nvSpPr>
          <p:cNvPr id="90" name="Google Shape;90;p13"/>
          <p:cNvSpPr txBox="1">
            <a:spLocks noGrp="1"/>
          </p:cNvSpPr>
          <p:nvPr>
            <p:ph type="sldNum" idx="12"/>
          </p:nvPr>
        </p:nvSpPr>
        <p:spPr>
          <a:xfrm>
            <a:off x="8784003" y="-21600"/>
            <a:ext cx="360000" cy="3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1156</Words>
  <Application>Microsoft Office PowerPoint</Application>
  <PresentationFormat>On-screen Show (16:9)</PresentationFormat>
  <Paragraphs>99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DM Sans Medium</vt:lpstr>
      <vt:lpstr>Arial</vt:lpstr>
      <vt:lpstr>DM Sans</vt:lpstr>
      <vt:lpstr>Space Grotesk Medium</vt:lpstr>
      <vt:lpstr>Space Grotesk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Kennedy, Gearoid</dc:creator>
  <cp:lastModifiedBy>Kennedy, Gearoid</cp:lastModifiedBy>
  <cp:revision>1</cp:revision>
  <dcterms:modified xsi:type="dcterms:W3CDTF">2022-10-06T08:27:22Z</dcterms:modified>
</cp:coreProperties>
</file>